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9"/>
  </p:notesMasterIdLst>
  <p:sldIdLst>
    <p:sldId id="256" r:id="rId3"/>
    <p:sldId id="257" r:id="rId4"/>
    <p:sldId id="258" r:id="rId5"/>
    <p:sldId id="259" r:id="rId6"/>
    <p:sldId id="260" r:id="rId7"/>
    <p:sldId id="261" r:id="rId8"/>
  </p:sldIdLst>
  <p:sldSz cx="10080625" cy="7559675"/>
  <p:notesSz cx="7559675" cy="10691813"/>
  <p:embeddedFontLst>
    <p:embeddedFont>
      <p:font typeface="Cutive" pitchFamily="2" charset="0"/>
      <p:regular r:id="rId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30"/>
  </p:normalViewPr>
  <p:slideViewPr>
    <p:cSldViewPr snapToGrid="0" snapToObjects="1">
      <p:cViewPr varScale="1">
        <p:scale>
          <a:sx n="102" d="100"/>
          <a:sy n="102" d="100"/>
        </p:scale>
        <p:origin x="162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260175" y="801875"/>
            <a:ext cx="5040025" cy="40094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p:nvPr/>
        </p:nvSpPr>
        <p:spPr>
          <a:xfrm>
            <a:off x="4278240" y="10156680"/>
            <a:ext cx="3279240" cy="53316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None/>
            </a:pPr>
            <a:fld id="{00000000-1234-1234-1234-123412341234}" type="slidenum">
              <a:rPr lang="en-GB" sz="1400" b="0" i="0" u="none" strike="noStrike" cap="none">
                <a:solidFill>
                  <a:srgbClr val="000000"/>
                </a:solidFill>
                <a:latin typeface="Times New Roman"/>
                <a:ea typeface="Times New Roman"/>
                <a:cs typeface="Times New Roman"/>
                <a:sym typeface="Times New Roman"/>
              </a:rPr>
              <a:t>1</a:t>
            </a:fld>
            <a:endParaRPr sz="1400" b="0" i="0" u="none" strike="noStrike" cap="none">
              <a:solidFill>
                <a:srgbClr val="000000"/>
              </a:solidFill>
              <a:latin typeface="Times New Roman"/>
              <a:ea typeface="Times New Roman"/>
              <a:cs typeface="Times New Roman"/>
              <a:sym typeface="Times New Roman"/>
            </a:endParaRPr>
          </a:p>
        </p:txBody>
      </p:sp>
      <p:sp>
        <p:nvSpPr>
          <p:cNvPr id="111" name="Shape 111"/>
          <p:cNvSpPr txBox="1">
            <a:spLocks noGrp="1"/>
          </p:cNvSpPr>
          <p:nvPr>
            <p:ph type="body" idx="1"/>
          </p:nvPr>
        </p:nvSpPr>
        <p:spPr>
          <a:xfrm>
            <a:off x="755640" y="5078520"/>
            <a:ext cx="6048000" cy="4811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112" name="Shape 112"/>
          <p:cNvSpPr>
            <a:spLocks noGrp="1" noRot="1" noChangeAspect="1"/>
          </p:cNvSpPr>
          <p:nvPr>
            <p:ph type="sldImg" idx="2"/>
          </p:nvPr>
        </p:nvSpPr>
        <p:spPr>
          <a:xfrm>
            <a:off x="1260175" y="801875"/>
            <a:ext cx="5040025" cy="40094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3" name="Shape 123"/>
          <p:cNvSpPr>
            <a:spLocks noGrp="1" noRot="1" noChangeAspect="1"/>
          </p:cNvSpPr>
          <p:nvPr>
            <p:ph type="sldImg" idx="2"/>
          </p:nvPr>
        </p:nvSpPr>
        <p:spPr>
          <a:xfrm>
            <a:off x="1260175" y="801875"/>
            <a:ext cx="5040025" cy="40094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txBox="1"/>
          <p:nvPr/>
        </p:nvSpPr>
        <p:spPr>
          <a:xfrm>
            <a:off x="4278240" y="10156680"/>
            <a:ext cx="3279240" cy="53316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None/>
            </a:pPr>
            <a:fld id="{00000000-1234-1234-1234-123412341234}" type="slidenum">
              <a:rPr lang="en-GB" sz="1400" b="0" i="0" u="none" strike="noStrike" cap="none">
                <a:solidFill>
                  <a:srgbClr val="000000"/>
                </a:solidFill>
                <a:latin typeface="Times New Roman"/>
                <a:ea typeface="Times New Roman"/>
                <a:cs typeface="Times New Roman"/>
                <a:sym typeface="Times New Roman"/>
              </a:rPr>
              <a:t>3</a:t>
            </a:fld>
            <a:endParaRPr sz="1400" b="0" i="0" u="none" strike="noStrike" cap="none">
              <a:solidFill>
                <a:srgbClr val="000000"/>
              </a:solidFill>
              <a:latin typeface="Times New Roman"/>
              <a:ea typeface="Times New Roman"/>
              <a:cs typeface="Times New Roman"/>
              <a:sym typeface="Times New Roman"/>
            </a:endParaRPr>
          </a:p>
        </p:txBody>
      </p:sp>
      <p:sp>
        <p:nvSpPr>
          <p:cNvPr id="131" name="Shape 131"/>
          <p:cNvSpPr txBox="1">
            <a:spLocks noGrp="1"/>
          </p:cNvSpPr>
          <p:nvPr>
            <p:ph type="body" idx="1"/>
          </p:nvPr>
        </p:nvSpPr>
        <p:spPr>
          <a:xfrm>
            <a:off x="755640" y="5078520"/>
            <a:ext cx="6048000" cy="4811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200" b="0" i="0" u="none" strike="noStrike" cap="none">
                <a:solidFill>
                  <a:srgbClr val="000000"/>
                </a:solidFill>
                <a:latin typeface="Arial"/>
                <a:ea typeface="Arial"/>
                <a:cs typeface="Arial"/>
                <a:sym typeface="Arial"/>
              </a:rPr>
              <a:t>NeuroNLP provides a </a:t>
            </a:r>
            <a:r>
              <a:rPr lang="en-GB" sz="1200"/>
              <a:t>tool for</a:t>
            </a:r>
            <a:r>
              <a:rPr lang="en-GB" sz="1200" b="0" i="0" u="none" strike="noStrike" cap="none">
                <a:solidFill>
                  <a:srgbClr val="000000"/>
                </a:solidFill>
                <a:latin typeface="Arial"/>
                <a:ea typeface="Arial"/>
                <a:cs typeface="Arial"/>
                <a:sym typeface="Arial"/>
              </a:rPr>
              <a:t> navigating fruit fly brain circuit data using </a:t>
            </a:r>
            <a:r>
              <a:rPr lang="en-GB" sz="1200" b="1" i="0" u="none" strike="noStrike" cap="none">
                <a:solidFill>
                  <a:srgbClr val="000000"/>
                </a:solidFill>
                <a:latin typeface="Arial"/>
                <a:ea typeface="Arial"/>
                <a:cs typeface="Arial"/>
                <a:sym typeface="Arial"/>
              </a:rPr>
              <a:t>natural language queries</a:t>
            </a:r>
            <a:r>
              <a:rPr lang="en-GB" sz="1200" b="0" i="0" u="none" strike="noStrike" cap="none">
                <a:solidFill>
                  <a:srgbClr val="000000"/>
                </a:solidFill>
                <a:latin typeface="Arial"/>
                <a:ea typeface="Arial"/>
                <a:cs typeface="Arial"/>
                <a:sym typeface="Arial"/>
              </a:rPr>
              <a:t>. </a:t>
            </a:r>
            <a:br>
              <a:rPr lang="en-GB" sz="1200" b="0" i="0" u="none" strike="noStrike" cap="none">
                <a:solidFill>
                  <a:srgbClr val="000000"/>
                </a:solidFill>
                <a:latin typeface="Arial"/>
                <a:ea typeface="Arial"/>
                <a:cs typeface="Arial"/>
                <a:sym typeface="Arial"/>
              </a:rPr>
            </a:br>
            <a:r>
              <a:rPr lang="en-GB" sz="1200" b="0" i="0" u="none" strike="noStrike" cap="none">
                <a:solidFill>
                  <a:srgbClr val="000000"/>
                </a:solidFill>
                <a:latin typeface="Arial"/>
                <a:ea typeface="Arial"/>
                <a:cs typeface="Arial"/>
                <a:sym typeface="Arial"/>
              </a:rPr>
              <a:t>Combining data from multiple sources into a single database, with a common data model, NeuroNLP facilitates the access and retrieval of data from various sources simultaneously using the same queries. </a:t>
            </a:r>
            <a:endParaRPr sz="2000" b="0" i="0" u="none" strike="noStrike" cap="none">
              <a:solidFill>
                <a:srgbClr val="000000"/>
              </a:solidFill>
              <a:latin typeface="Arial"/>
              <a:ea typeface="Arial"/>
              <a:cs typeface="Arial"/>
              <a:sym typeface="Arial"/>
            </a:endParaRPr>
          </a:p>
          <a:p>
            <a:pPr marL="285840" marR="0" lvl="0" indent="-285479" algn="l" rtl="0">
              <a:lnSpc>
                <a:spcPct val="100000"/>
              </a:lnSpc>
              <a:spcBef>
                <a:spcPts val="0"/>
              </a:spcBef>
              <a:spcAft>
                <a:spcPts val="0"/>
              </a:spcAft>
              <a:buClr>
                <a:srgbClr val="000000"/>
              </a:buClr>
              <a:buSzPts val="1200"/>
              <a:buFont typeface="Arial"/>
              <a:buChar char="•"/>
            </a:pPr>
            <a:r>
              <a:rPr lang="en-GB" sz="1200" b="0" i="0" u="none" strike="noStrike" cap="none">
                <a:solidFill>
                  <a:srgbClr val="000000"/>
                </a:solidFill>
                <a:latin typeface="Arial"/>
                <a:ea typeface="Arial"/>
                <a:cs typeface="Arial"/>
                <a:sym typeface="Arial"/>
              </a:rPr>
              <a:t>Users can probe biological circuits in the NeuroArch database with plain English queries, such as “show glutamatergic local neurons in the antennal lobe” and “show neurons with dendrites in the mushroom body and axons in the fan-shaped body”. </a:t>
            </a:r>
            <a:endParaRPr sz="2000" b="0" i="0" u="none" strike="noStrike" cap="none">
              <a:solidFill>
                <a:srgbClr val="000000"/>
              </a:solidFill>
              <a:latin typeface="Arial"/>
              <a:ea typeface="Arial"/>
              <a:cs typeface="Arial"/>
              <a:sym typeface="Arial"/>
            </a:endParaRPr>
          </a:p>
          <a:p>
            <a:pPr marL="285840" marR="0" lvl="0" indent="-285479" algn="l" rtl="0">
              <a:lnSpc>
                <a:spcPct val="100000"/>
              </a:lnSpc>
              <a:spcBef>
                <a:spcPts val="0"/>
              </a:spcBef>
              <a:spcAft>
                <a:spcPts val="0"/>
              </a:spcAft>
              <a:buClr>
                <a:srgbClr val="000000"/>
              </a:buClr>
              <a:buSzPts val="1200"/>
              <a:buFont typeface="Arial"/>
              <a:buChar char="•"/>
            </a:pPr>
            <a:r>
              <a:rPr lang="en-GB" sz="1200" b="0" i="0" u="none" strike="noStrike" cap="none">
                <a:solidFill>
                  <a:srgbClr val="000000"/>
                </a:solidFill>
                <a:latin typeface="Arial"/>
                <a:ea typeface="Arial"/>
                <a:cs typeface="Arial"/>
                <a:sym typeface="Arial"/>
              </a:rPr>
              <a:t> The NLP module parses English queries into NeuroArch API calls. NeuroArch currently stores data from two sources: the FlyCircuit database and the Janelia Fly Medulla data, and is open to support additional data. The module can flexibly be replaced by other NLP modules, for example, to support different languages. </a:t>
            </a:r>
            <a:endParaRPr sz="2000" b="0" i="0" u="none" strike="noStrike" cap="none">
              <a:solidFill>
                <a:srgbClr val="000000"/>
              </a:solidFill>
              <a:latin typeface="Arial"/>
              <a:ea typeface="Arial"/>
              <a:cs typeface="Arial"/>
              <a:sym typeface="Arial"/>
            </a:endParaRPr>
          </a:p>
          <a:p>
            <a:pPr marL="285840" marR="0" lvl="0" indent="-285479" algn="l" rtl="0">
              <a:lnSpc>
                <a:spcPct val="100000"/>
              </a:lnSpc>
              <a:spcBef>
                <a:spcPts val="0"/>
              </a:spcBef>
              <a:spcAft>
                <a:spcPts val="0"/>
              </a:spcAft>
              <a:buClr>
                <a:srgbClr val="000000"/>
              </a:buClr>
              <a:buSzPts val="1200"/>
              <a:buFont typeface="Arial"/>
              <a:buChar char="•"/>
            </a:pPr>
            <a:r>
              <a:rPr lang="en-GB" sz="1200" b="0" i="0" u="none" strike="noStrike" cap="none">
                <a:solidFill>
                  <a:srgbClr val="000000"/>
                </a:solidFill>
                <a:latin typeface="Arial"/>
                <a:ea typeface="Arial"/>
                <a:cs typeface="Arial"/>
                <a:sym typeface="Arial"/>
              </a:rPr>
              <a:t> A user-friendly graphical user interface complements the natural language queries with additional controls for exploring neurons and neural circuits. </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132" name="Shape 132"/>
          <p:cNvSpPr>
            <a:spLocks noGrp="1" noRot="1" noChangeAspect="1"/>
          </p:cNvSpPr>
          <p:nvPr>
            <p:ph type="sldImg" idx="2"/>
          </p:nvPr>
        </p:nvSpPr>
        <p:spPr>
          <a:xfrm>
            <a:off x="1260175" y="801875"/>
            <a:ext cx="5040025" cy="40094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txBox="1">
            <a:spLocks noGrp="1"/>
          </p:cNvSpPr>
          <p:nvPr>
            <p:ph type="body" idx="1"/>
          </p:nvPr>
        </p:nvSpPr>
        <p:spPr>
          <a:xfrm>
            <a:off x="755640" y="5078520"/>
            <a:ext cx="6046560" cy="4809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b="0" i="0" u="none" strike="noStrike" cap="none">
                <a:solidFill>
                  <a:srgbClr val="000000"/>
                </a:solidFill>
                <a:latin typeface="Arial"/>
                <a:ea typeface="Arial"/>
                <a:cs typeface="Arial"/>
                <a:sym typeface="Arial"/>
              </a:rPr>
              <a:t>NeuroGFX is a set of highly intuitive tools to execute and explore the function of neural circuit models. It hosts a web based graphical interface that </a:t>
            </a:r>
            <a:endParaRPr sz="2000" b="0" i="0" u="none" strike="noStrike" cap="none">
              <a:solidFill>
                <a:srgbClr val="000000"/>
              </a:solidFill>
              <a:latin typeface="Arial"/>
              <a:ea typeface="Arial"/>
              <a:cs typeface="Arial"/>
              <a:sym typeface="Arial"/>
            </a:endParaRPr>
          </a:p>
          <a:p>
            <a:pPr marL="285840" marR="0" lvl="0" indent="-285479" algn="l" rtl="0">
              <a:lnSpc>
                <a:spcPct val="100000"/>
              </a:lnSpc>
              <a:spcBef>
                <a:spcPts val="0"/>
              </a:spcBef>
              <a:spcAft>
                <a:spcPts val="0"/>
              </a:spcAft>
              <a:buClr>
                <a:srgbClr val="000000"/>
              </a:buClr>
              <a:buSzPts val="1200"/>
              <a:buFont typeface="Arial"/>
              <a:buChar char="•"/>
            </a:pPr>
            <a:r>
              <a:rPr lang="en-GB" sz="1200" b="0" i="0" u="none" strike="noStrike" cap="none">
                <a:solidFill>
                  <a:srgbClr val="000000"/>
                </a:solidFill>
                <a:latin typeface="Arial"/>
                <a:ea typeface="Arial"/>
                <a:cs typeface="Arial"/>
                <a:sym typeface="Arial"/>
              </a:rPr>
              <a:t>associates a circuit diagram with biological structural data,</a:t>
            </a:r>
            <a:endParaRPr sz="2000" b="0" i="0" u="none" strike="noStrike" cap="none">
              <a:solidFill>
                <a:srgbClr val="000000"/>
              </a:solidFill>
              <a:latin typeface="Arial"/>
              <a:ea typeface="Arial"/>
              <a:cs typeface="Arial"/>
              <a:sym typeface="Arial"/>
            </a:endParaRPr>
          </a:p>
          <a:p>
            <a:pPr marL="285840" marR="0" lvl="0" indent="-285479" algn="l" rtl="0">
              <a:lnSpc>
                <a:spcPct val="100000"/>
              </a:lnSpc>
              <a:spcBef>
                <a:spcPts val="0"/>
              </a:spcBef>
              <a:spcAft>
                <a:spcPts val="0"/>
              </a:spcAft>
              <a:buClr>
                <a:srgbClr val="000000"/>
              </a:buClr>
              <a:buSzPts val="1200"/>
              <a:buFont typeface="Arial"/>
              <a:buChar char="•"/>
            </a:pPr>
            <a:r>
              <a:rPr lang="en-GB" sz="1200" b="0" i="0" u="none" strike="noStrike" cap="none">
                <a:solidFill>
                  <a:srgbClr val="000000"/>
                </a:solidFill>
                <a:latin typeface="Arial"/>
                <a:ea typeface="Arial"/>
                <a:cs typeface="Arial"/>
                <a:sym typeface="Arial"/>
              </a:rPr>
              <a:t>supports manipulation of neural circuits in NeuroArch,</a:t>
            </a:r>
            <a:endParaRPr sz="2000" b="0" i="0" u="none" strike="noStrike" cap="none">
              <a:solidFill>
                <a:srgbClr val="000000"/>
              </a:solidFill>
              <a:latin typeface="Arial"/>
              <a:ea typeface="Arial"/>
              <a:cs typeface="Arial"/>
              <a:sym typeface="Arial"/>
            </a:endParaRPr>
          </a:p>
          <a:p>
            <a:pPr marL="285840" marR="0" lvl="0" indent="-285479" algn="l" rtl="0">
              <a:lnSpc>
                <a:spcPct val="100000"/>
              </a:lnSpc>
              <a:spcBef>
                <a:spcPts val="0"/>
              </a:spcBef>
              <a:spcAft>
                <a:spcPts val="0"/>
              </a:spcAft>
              <a:buClr>
                <a:srgbClr val="000000"/>
              </a:buClr>
              <a:buSzPts val="1200"/>
              <a:buFont typeface="Arial"/>
              <a:buChar char="•"/>
            </a:pPr>
            <a:r>
              <a:rPr lang="en-GB" sz="1200" b="0" i="0" u="none" strike="noStrike" cap="none">
                <a:solidFill>
                  <a:srgbClr val="000000"/>
                </a:solidFill>
                <a:latin typeface="Arial"/>
                <a:ea typeface="Arial"/>
                <a:cs typeface="Arial"/>
                <a:sym typeface="Arial"/>
              </a:rPr>
              <a:t>can initiate the execution of (manipulated) neural circuits in Neurokernel, visualize the execution results. </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GB" sz="1200" b="0" i="0" u="none" strike="noStrike" cap="none">
                <a:solidFill>
                  <a:srgbClr val="000000"/>
                </a:solidFill>
                <a:latin typeface="Arial"/>
                <a:ea typeface="Arial"/>
                <a:cs typeface="Arial"/>
                <a:sym typeface="Arial"/>
              </a:rPr>
              <a:t>It provides an environment where </a:t>
            </a:r>
            <a:endParaRPr sz="2000" b="0" i="0" u="none" strike="noStrike" cap="none">
              <a:solidFill>
                <a:srgbClr val="000000"/>
              </a:solidFill>
              <a:latin typeface="Arial"/>
              <a:ea typeface="Arial"/>
              <a:cs typeface="Arial"/>
              <a:sym typeface="Arial"/>
            </a:endParaRPr>
          </a:p>
          <a:p>
            <a:pPr marL="285840" marR="0" lvl="0" indent="-285479" algn="l" rtl="0">
              <a:lnSpc>
                <a:spcPct val="100000"/>
              </a:lnSpc>
              <a:spcBef>
                <a:spcPts val="0"/>
              </a:spcBef>
              <a:spcAft>
                <a:spcPts val="0"/>
              </a:spcAft>
              <a:buClr>
                <a:srgbClr val="000000"/>
              </a:buClr>
              <a:buSzPts val="1200"/>
              <a:buFont typeface="Arial"/>
              <a:buChar char="•"/>
            </a:pPr>
            <a:r>
              <a:rPr lang="en-GB" sz="1200" b="0" i="0" u="none" strike="noStrike" cap="none">
                <a:solidFill>
                  <a:srgbClr val="000000"/>
                </a:solidFill>
                <a:latin typeface="Arial"/>
                <a:ea typeface="Arial"/>
                <a:cs typeface="Arial"/>
                <a:sym typeface="Arial"/>
              </a:rPr>
              <a:t> computational researchers can present configurable, executable neural circuits, </a:t>
            </a:r>
            <a:endParaRPr sz="2000" b="0" i="0" u="none" strike="noStrike" cap="none">
              <a:solidFill>
                <a:srgbClr val="000000"/>
              </a:solidFill>
              <a:latin typeface="Arial"/>
              <a:ea typeface="Arial"/>
              <a:cs typeface="Arial"/>
              <a:sym typeface="Arial"/>
            </a:endParaRPr>
          </a:p>
          <a:p>
            <a:pPr marL="285840" marR="0" lvl="0" indent="-285479" algn="l" rtl="0">
              <a:lnSpc>
                <a:spcPct val="100000"/>
              </a:lnSpc>
              <a:spcBef>
                <a:spcPts val="0"/>
              </a:spcBef>
              <a:spcAft>
                <a:spcPts val="0"/>
              </a:spcAft>
              <a:buClr>
                <a:srgbClr val="000000"/>
              </a:buClr>
              <a:buSzPts val="1200"/>
              <a:buFont typeface="Arial"/>
              <a:buChar char="•"/>
            </a:pPr>
            <a:r>
              <a:rPr lang="en-GB" sz="1200" b="0" i="0" u="none" strike="noStrike" cap="none">
                <a:solidFill>
                  <a:srgbClr val="000000"/>
                </a:solidFill>
                <a:latin typeface="Arial"/>
                <a:ea typeface="Arial"/>
                <a:cs typeface="Arial"/>
                <a:sym typeface="Arial"/>
              </a:rPr>
              <a:t> experimental scientists can easily explore circuit structure and function ultimately leading to biological validation. </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GB" sz="1200" b="0" i="0" u="none" strike="noStrike" cap="none">
                <a:solidFill>
                  <a:srgbClr val="000000"/>
                </a:solidFill>
                <a:latin typeface="Arial"/>
                <a:ea typeface="Arial"/>
                <a:cs typeface="Arial"/>
                <a:sym typeface="Arial"/>
              </a:rPr>
              <a:t>With these capabilities, NeuroGFX enables the exploration of function from circuit structure at the </a:t>
            </a:r>
            <a:r>
              <a:rPr lang="en-GB" sz="1200" b="1" i="0" u="none" strike="noStrike" cap="none">
                <a:solidFill>
                  <a:srgbClr val="000000"/>
                </a:solidFill>
                <a:latin typeface="Arial"/>
                <a:ea typeface="Arial"/>
                <a:cs typeface="Arial"/>
                <a:sym typeface="Arial"/>
              </a:rPr>
              <a:t>whole brain</a:t>
            </a:r>
            <a:r>
              <a:rPr lang="en-GB" sz="1200" b="0" i="0" u="none" strike="noStrike" cap="none">
                <a:solidFill>
                  <a:srgbClr val="000000"/>
                </a:solidFill>
                <a:latin typeface="Arial"/>
                <a:ea typeface="Arial"/>
                <a:cs typeface="Arial"/>
                <a:sym typeface="Arial"/>
              </a:rPr>
              <a:t>, </a:t>
            </a:r>
            <a:r>
              <a:rPr lang="en-GB" sz="1200" b="1" i="0" u="none" strike="noStrike" cap="none">
                <a:solidFill>
                  <a:srgbClr val="000000"/>
                </a:solidFill>
                <a:latin typeface="Arial"/>
                <a:ea typeface="Arial"/>
                <a:cs typeface="Arial"/>
                <a:sym typeface="Arial"/>
              </a:rPr>
              <a:t>neuropil</a:t>
            </a:r>
            <a:r>
              <a:rPr lang="en-GB" sz="1200" b="0" i="0" u="none" strike="noStrike" cap="none">
                <a:solidFill>
                  <a:srgbClr val="000000"/>
                </a:solidFill>
                <a:latin typeface="Arial"/>
                <a:ea typeface="Arial"/>
                <a:cs typeface="Arial"/>
                <a:sym typeface="Arial"/>
              </a:rPr>
              <a:t>, and </a:t>
            </a:r>
            <a:r>
              <a:rPr lang="en-GB" sz="1200" b="1" i="0" u="none" strike="noStrike" cap="none">
                <a:solidFill>
                  <a:srgbClr val="000000"/>
                </a:solidFill>
                <a:latin typeface="Arial"/>
                <a:ea typeface="Arial"/>
                <a:cs typeface="Arial"/>
                <a:sym typeface="Arial"/>
              </a:rPr>
              <a:t>local circuit level</a:t>
            </a:r>
            <a:r>
              <a:rPr lang="en-GB" sz="1200" b="0" i="0" u="none" strike="noStrike" cap="none">
                <a:solidFill>
                  <a:srgbClr val="000000"/>
                </a:solidFill>
                <a:latin typeface="Arial"/>
                <a:ea typeface="Arial"/>
                <a:cs typeface="Arial"/>
                <a:sym typeface="Arial"/>
              </a:rPr>
              <a:t> of abstraction</a:t>
            </a:r>
            <a:endParaRPr sz="2000" b="0" i="0" u="none" strike="noStrike" cap="none">
              <a:solidFill>
                <a:srgbClr val="000000"/>
              </a:solidFill>
              <a:latin typeface="Arial"/>
              <a:ea typeface="Arial"/>
              <a:cs typeface="Arial"/>
              <a:sym typeface="Arial"/>
            </a:endParaRPr>
          </a:p>
        </p:txBody>
      </p:sp>
      <p:sp>
        <p:nvSpPr>
          <p:cNvPr id="153" name="Shape 153"/>
          <p:cNvSpPr txBox="1"/>
          <p:nvPr/>
        </p:nvSpPr>
        <p:spPr>
          <a:xfrm>
            <a:off x="4278240" y="10156680"/>
            <a:ext cx="3279240" cy="533160"/>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None/>
            </a:pPr>
            <a:fld id="{00000000-1234-1234-1234-123412341234}" type="slidenum">
              <a:rPr lang="en-GB" sz="1400" b="0" i="0" u="none" strike="noStrike" cap="none">
                <a:solidFill>
                  <a:srgbClr val="000000"/>
                </a:solidFill>
                <a:latin typeface="Times New Roman"/>
                <a:ea typeface="Times New Roman"/>
                <a:cs typeface="Times New Roman"/>
                <a:sym typeface="Times New Roman"/>
              </a:rPr>
              <a:t>4</a:t>
            </a:fld>
            <a:endParaRPr sz="1400" b="0" i="0" u="none" strike="noStrike" cap="none">
              <a:solidFill>
                <a:srgbClr val="000000"/>
              </a:solidFill>
              <a:latin typeface="Times New Roman"/>
              <a:ea typeface="Times New Roman"/>
              <a:cs typeface="Times New Roman"/>
              <a:sym typeface="Times New Roman"/>
            </a:endParaRPr>
          </a:p>
        </p:txBody>
      </p:sp>
      <p:sp>
        <p:nvSpPr>
          <p:cNvPr id="154" name="Shape 154"/>
          <p:cNvSpPr>
            <a:spLocks noGrp="1" noRot="1" noChangeAspect="1"/>
          </p:cNvSpPr>
          <p:nvPr>
            <p:ph type="sldImg" idx="2"/>
          </p:nvPr>
        </p:nvSpPr>
        <p:spPr>
          <a:xfrm>
            <a:off x="1260175" y="801875"/>
            <a:ext cx="5040025" cy="40094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Font typeface="Arial"/>
              <a:buNone/>
            </a:pPr>
            <a:r>
              <a:rPr lang="en-GB" sz="1600">
                <a:solidFill>
                  <a:schemeClr val="dk1"/>
                </a:solidFill>
              </a:rPr>
              <a:t>(left column): flybrainlab command console</a:t>
            </a:r>
            <a:endParaRPr sz="1400">
              <a:solidFill>
                <a:schemeClr val="dk1"/>
              </a:solidFill>
            </a:endParaRPr>
          </a:p>
          <a:p>
            <a:pPr marL="0" lvl="0" indent="0" rtl="0">
              <a:spcBef>
                <a:spcPts val="0"/>
              </a:spcBef>
              <a:spcAft>
                <a:spcPts val="0"/>
              </a:spcAft>
              <a:buClr>
                <a:schemeClr val="dk1"/>
              </a:buClr>
              <a:buFont typeface="Arial"/>
              <a:buNone/>
            </a:pPr>
            <a:r>
              <a:rPr lang="en-GB" sz="1600">
                <a:solidFill>
                  <a:schemeClr val="dk1"/>
                </a:solidFill>
              </a:rPr>
              <a:t>(middle column, from top to bottom):</a:t>
            </a:r>
            <a:endParaRPr sz="1400">
              <a:solidFill>
                <a:schemeClr val="dk1"/>
              </a:solidFill>
            </a:endParaRPr>
          </a:p>
          <a:p>
            <a:pPr marL="0" lvl="0" indent="0" rtl="0">
              <a:spcBef>
                <a:spcPts val="0"/>
              </a:spcBef>
              <a:spcAft>
                <a:spcPts val="0"/>
              </a:spcAft>
              <a:buClr>
                <a:schemeClr val="dk1"/>
              </a:buClr>
              <a:buFont typeface="Arial"/>
              <a:buNone/>
            </a:pPr>
            <a:r>
              <a:rPr lang="en-GB" sz="1600">
                <a:solidFill>
                  <a:schemeClr val="dk1"/>
                </a:solidFill>
              </a:rPr>
              <a:t>    1. search bar for natural language query;</a:t>
            </a:r>
            <a:endParaRPr sz="1400">
              <a:solidFill>
                <a:schemeClr val="dk1"/>
              </a:solidFill>
            </a:endParaRPr>
          </a:p>
          <a:p>
            <a:pPr marL="0" lvl="0" indent="0" rtl="0">
              <a:spcBef>
                <a:spcPts val="0"/>
              </a:spcBef>
              <a:spcAft>
                <a:spcPts val="0"/>
              </a:spcAft>
              <a:buClr>
                <a:schemeClr val="dk1"/>
              </a:buClr>
              <a:buFont typeface="Arial"/>
              <a:buNone/>
            </a:pPr>
            <a:r>
              <a:rPr lang="en-GB" sz="1600">
                <a:solidFill>
                  <a:schemeClr val="dk1"/>
                </a:solidFill>
              </a:rPr>
              <a:t>    2. list of neurons obtained through a search;</a:t>
            </a:r>
            <a:endParaRPr sz="1400">
              <a:solidFill>
                <a:schemeClr val="dk1"/>
              </a:solidFill>
            </a:endParaRPr>
          </a:p>
          <a:p>
            <a:pPr marL="0" lvl="0" indent="0" rtl="0">
              <a:spcBef>
                <a:spcPts val="0"/>
              </a:spcBef>
              <a:spcAft>
                <a:spcPts val="0"/>
              </a:spcAft>
              <a:buClr>
                <a:schemeClr val="dk1"/>
              </a:buClr>
              <a:buFont typeface="Arial"/>
              <a:buNone/>
            </a:pPr>
            <a:r>
              <a:rPr lang="en-GB" sz="1600">
                <a:solidFill>
                  <a:schemeClr val="dk1"/>
                </a:solidFill>
              </a:rPr>
              <a:t>    3. notebook for direct code execution;</a:t>
            </a:r>
            <a:endParaRPr sz="1400">
              <a:solidFill>
                <a:schemeClr val="dk1"/>
              </a:solidFill>
            </a:endParaRPr>
          </a:p>
          <a:p>
            <a:pPr marL="0" lvl="0" indent="0" rtl="0">
              <a:spcBef>
                <a:spcPts val="0"/>
              </a:spcBef>
              <a:spcAft>
                <a:spcPts val="0"/>
              </a:spcAft>
              <a:buClr>
                <a:schemeClr val="dk1"/>
              </a:buClr>
              <a:buFont typeface="Arial"/>
              <a:buNone/>
            </a:pPr>
            <a:r>
              <a:rPr lang="en-GB" sz="1600">
                <a:solidFill>
                  <a:schemeClr val="dk1"/>
                </a:solidFill>
              </a:rPr>
              <a:t>    4. info panel (with all data characterizing a</a:t>
            </a:r>
            <a:endParaRPr sz="1400">
              <a:solidFill>
                <a:schemeClr val="dk1"/>
              </a:solidFill>
            </a:endParaRPr>
          </a:p>
          <a:p>
            <a:pPr marL="0" lvl="0" indent="0" rtl="0">
              <a:spcBef>
                <a:spcPts val="0"/>
              </a:spcBef>
              <a:spcAft>
                <a:spcPts val="0"/>
              </a:spcAft>
              <a:buNone/>
            </a:pPr>
            <a:r>
              <a:rPr lang="en-GB" sz="1600">
                <a:solidFill>
                  <a:schemeClr val="dk1"/>
                </a:solidFill>
              </a:rPr>
              <a:t>        selected neuron/associated</a:t>
            </a:r>
            <a:r>
              <a:rPr lang="en-GB" sz="1400">
                <a:solidFill>
                  <a:schemeClr val="dk1"/>
                </a:solidFill>
              </a:rPr>
              <a:t> </a:t>
            </a:r>
            <a:r>
              <a:rPr lang="en-GB" sz="1600">
                <a:solidFill>
                  <a:schemeClr val="dk1"/>
                </a:solidFill>
              </a:rPr>
              <a:t>neuron).</a:t>
            </a:r>
            <a:endParaRPr sz="1600">
              <a:solidFill>
                <a:schemeClr val="dk1"/>
              </a:solidFill>
            </a:endParaRPr>
          </a:p>
          <a:p>
            <a:pPr marL="0" lvl="0" indent="0" rtl="0">
              <a:spcBef>
                <a:spcPts val="0"/>
              </a:spcBef>
              <a:spcAft>
                <a:spcPts val="0"/>
              </a:spcAft>
              <a:buNone/>
            </a:pPr>
            <a:r>
              <a:rPr lang="en-GB" sz="1600">
                <a:solidFill>
                  <a:schemeClr val="dk1"/>
                </a:solidFill>
              </a:rPr>
              <a:t>(right column): </a:t>
            </a:r>
            <a:endParaRPr sz="1400">
              <a:solidFill>
                <a:schemeClr val="dk1"/>
              </a:solidFill>
            </a:endParaRPr>
          </a:p>
          <a:p>
            <a:pPr marL="0" lvl="0" indent="0" rtl="0">
              <a:spcBef>
                <a:spcPts val="0"/>
              </a:spcBef>
              <a:spcAft>
                <a:spcPts val="0"/>
              </a:spcAft>
              <a:buNone/>
            </a:pPr>
            <a:r>
              <a:rPr lang="en-GB" sz="1600">
                <a:solidFill>
                  <a:schemeClr val="dk1"/>
                </a:solidFill>
              </a:rPr>
              <a:t>  top: Neu3D visualization of query results;</a:t>
            </a:r>
            <a:endParaRPr sz="1400">
              <a:solidFill>
                <a:schemeClr val="dk1"/>
              </a:solidFill>
            </a:endParaRPr>
          </a:p>
          <a:p>
            <a:pPr marL="0" lvl="0" indent="0" rtl="0">
              <a:spcBef>
                <a:spcPts val="0"/>
              </a:spcBef>
              <a:spcAft>
                <a:spcPts val="0"/>
              </a:spcAft>
              <a:buNone/>
            </a:pPr>
            <a:r>
              <a:rPr lang="en-GB" sz="1600">
                <a:solidFill>
                  <a:schemeClr val="dk1"/>
                </a:solidFill>
              </a:rPr>
              <a:t>  bottom: NeuroGFX circuit diagram for execution.</a:t>
            </a:r>
            <a:endParaRPr sz="1400">
              <a:solidFill>
                <a:schemeClr val="dk1"/>
              </a:solidFill>
            </a:endParaRPr>
          </a:p>
          <a:p>
            <a:pPr marL="0" lvl="0" indent="0" rtl="0">
              <a:spcBef>
                <a:spcPts val="0"/>
              </a:spcBef>
              <a:spcAft>
                <a:spcPts val="0"/>
              </a:spcAft>
              <a:buNone/>
            </a:pPr>
            <a:endParaRPr sz="1600">
              <a:solidFill>
                <a:schemeClr val="dk1"/>
              </a:solidFill>
            </a:endParaRPr>
          </a:p>
          <a:p>
            <a:pPr marL="0" lvl="0" indent="0" rtl="0">
              <a:spcBef>
                <a:spcPts val="0"/>
              </a:spcBef>
              <a:spcAft>
                <a:spcPts val="0"/>
              </a:spcAft>
              <a:buClr>
                <a:schemeClr val="dk1"/>
              </a:buClr>
              <a:buFont typeface="Arial"/>
              <a:buNone/>
            </a:pPr>
            <a:endParaRPr sz="1600">
              <a:solidFill>
                <a:schemeClr val="dk1"/>
              </a:solidFill>
            </a:endParaRPr>
          </a:p>
        </p:txBody>
      </p:sp>
      <p:sp>
        <p:nvSpPr>
          <p:cNvPr id="165" name="Shape 165"/>
          <p:cNvSpPr>
            <a:spLocks noGrp="1" noRot="1" noChangeAspect="1"/>
          </p:cNvSpPr>
          <p:nvPr>
            <p:ph type="sldImg" idx="2"/>
          </p:nvPr>
        </p:nvSpPr>
        <p:spPr>
          <a:xfrm>
            <a:off x="1260175" y="801875"/>
            <a:ext cx="5040025" cy="40094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txBox="1"/>
          <p:nvPr/>
        </p:nvSpPr>
        <p:spPr>
          <a:xfrm>
            <a:off x="4278240" y="10156680"/>
            <a:ext cx="3279240" cy="53316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None/>
            </a:pPr>
            <a:fld id="{00000000-1234-1234-1234-123412341234}" type="slidenum">
              <a:rPr lang="en-GB" sz="1400" b="0" strike="noStrike">
                <a:solidFill>
                  <a:srgbClr val="000000"/>
                </a:solidFill>
                <a:latin typeface="Times New Roman"/>
                <a:ea typeface="Times New Roman"/>
                <a:cs typeface="Times New Roman"/>
                <a:sym typeface="Times New Roman"/>
              </a:rPr>
              <a:t>6</a:t>
            </a:fld>
            <a:endParaRPr sz="1400" b="0" strike="noStrike">
              <a:solidFill>
                <a:srgbClr val="000000"/>
              </a:solidFill>
              <a:latin typeface="Times New Roman"/>
              <a:ea typeface="Times New Roman"/>
              <a:cs typeface="Times New Roman"/>
              <a:sym typeface="Times New Roman"/>
            </a:endParaRPr>
          </a:p>
        </p:txBody>
      </p:sp>
      <p:sp>
        <p:nvSpPr>
          <p:cNvPr id="175" name="Shape 175"/>
          <p:cNvSpPr txBox="1">
            <a:spLocks noGrp="1"/>
          </p:cNvSpPr>
          <p:nvPr>
            <p:ph type="body" idx="1"/>
          </p:nvPr>
        </p:nvSpPr>
        <p:spPr>
          <a:xfrm>
            <a:off x="755640" y="5078520"/>
            <a:ext cx="6048000" cy="481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GB" sz="1200" b="0" i="0" u="none" strike="noStrike" cap="none">
                <a:solidFill>
                  <a:srgbClr val="000000"/>
                </a:solidFill>
                <a:latin typeface="Arial"/>
                <a:ea typeface="Arial"/>
                <a:cs typeface="Arial"/>
                <a:sym typeface="Arial"/>
              </a:rPr>
              <a:t>Together, Neurokernel and NeuroArch serve as the “operating system” and the “database”, respectively, for executing fruit fly brain circuit models.</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176" name="Shape 176"/>
          <p:cNvSpPr>
            <a:spLocks noGrp="1" noRot="1" noChangeAspect="1"/>
          </p:cNvSpPr>
          <p:nvPr>
            <p:ph type="sldImg" idx="2"/>
          </p:nvPr>
        </p:nvSpPr>
        <p:spPr>
          <a:xfrm>
            <a:off x="1260175" y="801875"/>
            <a:ext cx="5040025" cy="40094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503280" y="301680"/>
            <a:ext cx="9069120" cy="1260000"/>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Shape 43"/>
          <p:cNvSpPr txBox="1">
            <a:spLocks noGrp="1"/>
          </p:cNvSpPr>
          <p:nvPr>
            <p:ph type="body" idx="1"/>
          </p:nvPr>
        </p:nvSpPr>
        <p:spPr>
          <a:xfrm>
            <a:off x="503280" y="1768320"/>
            <a:ext cx="9069120" cy="209016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body" idx="2"/>
          </p:nvPr>
        </p:nvSpPr>
        <p:spPr>
          <a:xfrm>
            <a:off x="503280" y="4057560"/>
            <a:ext cx="9069120" cy="209016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503280" y="301680"/>
            <a:ext cx="9069120" cy="1260000"/>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7" name="Shape 47"/>
          <p:cNvSpPr txBox="1">
            <a:spLocks noGrp="1"/>
          </p:cNvSpPr>
          <p:nvPr>
            <p:ph type="body" idx="1"/>
          </p:nvPr>
        </p:nvSpPr>
        <p:spPr>
          <a:xfrm>
            <a:off x="503280" y="1768320"/>
            <a:ext cx="4425480" cy="209016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body" idx="2"/>
          </p:nvPr>
        </p:nvSpPr>
        <p:spPr>
          <a:xfrm>
            <a:off x="5150520" y="1768320"/>
            <a:ext cx="4425480" cy="209016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body" idx="3"/>
          </p:nvPr>
        </p:nvSpPr>
        <p:spPr>
          <a:xfrm>
            <a:off x="5150520" y="4057560"/>
            <a:ext cx="4425480" cy="209016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0" name="Shape 50"/>
          <p:cNvSpPr txBox="1">
            <a:spLocks noGrp="1"/>
          </p:cNvSpPr>
          <p:nvPr>
            <p:ph type="body" idx="4"/>
          </p:nvPr>
        </p:nvSpPr>
        <p:spPr>
          <a:xfrm>
            <a:off x="503280" y="4057560"/>
            <a:ext cx="4425480" cy="209016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503280" y="301680"/>
            <a:ext cx="9069120" cy="1260000"/>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3" name="Shape 53"/>
          <p:cNvSpPr txBox="1">
            <a:spLocks noGrp="1"/>
          </p:cNvSpPr>
          <p:nvPr>
            <p:ph type="body" idx="1"/>
          </p:nvPr>
        </p:nvSpPr>
        <p:spPr>
          <a:xfrm>
            <a:off x="503280" y="1768320"/>
            <a:ext cx="9069120" cy="438264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body" idx="2"/>
          </p:nvPr>
        </p:nvSpPr>
        <p:spPr>
          <a:xfrm>
            <a:off x="503280" y="1768320"/>
            <a:ext cx="9069120" cy="438264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55" name="Shape 55"/>
          <p:cNvPicPr preferRelativeResize="0"/>
          <p:nvPr/>
        </p:nvPicPr>
        <p:blipFill rotWithShape="1">
          <a:blip r:embed="rId2">
            <a:alphaModFix/>
          </a:blip>
          <a:srcRect/>
          <a:stretch/>
        </p:blipFill>
        <p:spPr>
          <a:xfrm>
            <a:off x="2291400" y="1768320"/>
            <a:ext cx="5492880" cy="4382640"/>
          </a:xfrm>
          <a:prstGeom prst="rect">
            <a:avLst/>
          </a:prstGeom>
          <a:noFill/>
          <a:ln>
            <a:noFill/>
          </a:ln>
        </p:spPr>
      </p:pic>
      <p:pic>
        <p:nvPicPr>
          <p:cNvPr id="56" name="Shape 56"/>
          <p:cNvPicPr preferRelativeResize="0"/>
          <p:nvPr/>
        </p:nvPicPr>
        <p:blipFill rotWithShape="1">
          <a:blip r:embed="rId2">
            <a:alphaModFix/>
          </a:blip>
          <a:srcRect/>
          <a:stretch/>
        </p:blipFill>
        <p:spPr>
          <a:xfrm>
            <a:off x="2291400" y="1768320"/>
            <a:ext cx="5492880" cy="438264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503280" y="301680"/>
            <a:ext cx="9069120" cy="1260000"/>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9" name="Shape 69"/>
          <p:cNvSpPr txBox="1">
            <a:spLocks noGrp="1"/>
          </p:cNvSpPr>
          <p:nvPr>
            <p:ph type="body" idx="1"/>
          </p:nvPr>
        </p:nvSpPr>
        <p:spPr>
          <a:xfrm>
            <a:off x="503280" y="1768320"/>
            <a:ext cx="9069120" cy="438264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503280" y="301680"/>
            <a:ext cx="9069120" cy="1260000"/>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2" name="Shape 72"/>
          <p:cNvSpPr txBox="1">
            <a:spLocks noGrp="1"/>
          </p:cNvSpPr>
          <p:nvPr>
            <p:ph type="body" idx="1"/>
          </p:nvPr>
        </p:nvSpPr>
        <p:spPr>
          <a:xfrm>
            <a:off x="503280" y="1768320"/>
            <a:ext cx="4425480" cy="438264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body" idx="2"/>
          </p:nvPr>
        </p:nvSpPr>
        <p:spPr>
          <a:xfrm>
            <a:off x="5150520" y="1768320"/>
            <a:ext cx="4425480" cy="438264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503280" y="301680"/>
            <a:ext cx="9069120" cy="1260000"/>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6"/>
        <p:cNvGrpSpPr/>
        <p:nvPr/>
      </p:nvGrpSpPr>
      <p:grpSpPr>
        <a:xfrm>
          <a:off x="0" y="0"/>
          <a:ext cx="0" cy="0"/>
          <a:chOff x="0" y="0"/>
          <a:chExt cx="0" cy="0"/>
        </a:xfrm>
      </p:grpSpPr>
      <p:sp>
        <p:nvSpPr>
          <p:cNvPr id="77" name="Shape 77"/>
          <p:cNvSpPr txBox="1">
            <a:spLocks noGrp="1"/>
          </p:cNvSpPr>
          <p:nvPr>
            <p:ph type="subTitle" idx="1"/>
          </p:nvPr>
        </p:nvSpPr>
        <p:spPr>
          <a:xfrm>
            <a:off x="503280" y="301680"/>
            <a:ext cx="9069120" cy="5842080"/>
          </a:xfrm>
          <a:prstGeom prst="rect">
            <a:avLst/>
          </a:prstGeom>
          <a:noFill/>
          <a:ln>
            <a:noFill/>
          </a:ln>
        </p:spPr>
        <p:txBody>
          <a:bodyPr spcFirstLastPara="1" wrap="square" lIns="0" tIns="0" rIns="0" bIns="0" anchor="ctr" anchorCtr="0"/>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503280" y="301680"/>
            <a:ext cx="9069120" cy="1260000"/>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Shape 80"/>
          <p:cNvSpPr txBox="1">
            <a:spLocks noGrp="1"/>
          </p:cNvSpPr>
          <p:nvPr>
            <p:ph type="body" idx="1"/>
          </p:nvPr>
        </p:nvSpPr>
        <p:spPr>
          <a:xfrm>
            <a:off x="503280" y="1768320"/>
            <a:ext cx="4425480" cy="209016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body" idx="2"/>
          </p:nvPr>
        </p:nvSpPr>
        <p:spPr>
          <a:xfrm>
            <a:off x="503280" y="4057560"/>
            <a:ext cx="4425480" cy="209016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body" idx="3"/>
          </p:nvPr>
        </p:nvSpPr>
        <p:spPr>
          <a:xfrm>
            <a:off x="5150520" y="1768320"/>
            <a:ext cx="4425480" cy="438264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503280" y="301680"/>
            <a:ext cx="9069120" cy="1260000"/>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5" name="Shape 85"/>
          <p:cNvSpPr txBox="1">
            <a:spLocks noGrp="1"/>
          </p:cNvSpPr>
          <p:nvPr>
            <p:ph type="body" idx="1"/>
          </p:nvPr>
        </p:nvSpPr>
        <p:spPr>
          <a:xfrm>
            <a:off x="503280" y="1768320"/>
            <a:ext cx="4425480" cy="438264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6" name="Shape 86"/>
          <p:cNvSpPr txBox="1">
            <a:spLocks noGrp="1"/>
          </p:cNvSpPr>
          <p:nvPr>
            <p:ph type="body" idx="2"/>
          </p:nvPr>
        </p:nvSpPr>
        <p:spPr>
          <a:xfrm>
            <a:off x="5150520" y="1768320"/>
            <a:ext cx="4425480" cy="209016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7" name="Shape 87"/>
          <p:cNvSpPr txBox="1">
            <a:spLocks noGrp="1"/>
          </p:cNvSpPr>
          <p:nvPr>
            <p:ph type="body" idx="3"/>
          </p:nvPr>
        </p:nvSpPr>
        <p:spPr>
          <a:xfrm>
            <a:off x="5150520" y="4057560"/>
            <a:ext cx="4425480" cy="209016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503280" y="301680"/>
            <a:ext cx="9069120" cy="1260000"/>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Shape 14"/>
          <p:cNvSpPr txBox="1">
            <a:spLocks noGrp="1"/>
          </p:cNvSpPr>
          <p:nvPr>
            <p:ph type="subTitle" idx="1"/>
          </p:nvPr>
        </p:nvSpPr>
        <p:spPr>
          <a:xfrm>
            <a:off x="503280" y="1768320"/>
            <a:ext cx="9069120" cy="4382640"/>
          </a:xfrm>
          <a:prstGeom prst="rect">
            <a:avLst/>
          </a:prstGeom>
          <a:noFill/>
          <a:ln>
            <a:noFill/>
          </a:ln>
        </p:spPr>
        <p:txBody>
          <a:bodyPr spcFirstLastPara="1" wrap="square" lIns="0" tIns="0" rIns="0" bIns="0" anchor="ctr" anchorCtr="0"/>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503280" y="301680"/>
            <a:ext cx="9069120" cy="1260000"/>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0" name="Shape 90"/>
          <p:cNvSpPr txBox="1">
            <a:spLocks noGrp="1"/>
          </p:cNvSpPr>
          <p:nvPr>
            <p:ph type="body" idx="1"/>
          </p:nvPr>
        </p:nvSpPr>
        <p:spPr>
          <a:xfrm>
            <a:off x="503280" y="1768320"/>
            <a:ext cx="4425480" cy="209016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1" name="Shape 91"/>
          <p:cNvSpPr txBox="1">
            <a:spLocks noGrp="1"/>
          </p:cNvSpPr>
          <p:nvPr>
            <p:ph type="body" idx="2"/>
          </p:nvPr>
        </p:nvSpPr>
        <p:spPr>
          <a:xfrm>
            <a:off x="5150520" y="1768320"/>
            <a:ext cx="4425480" cy="209016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2" name="Shape 92"/>
          <p:cNvSpPr txBox="1">
            <a:spLocks noGrp="1"/>
          </p:cNvSpPr>
          <p:nvPr>
            <p:ph type="body" idx="3"/>
          </p:nvPr>
        </p:nvSpPr>
        <p:spPr>
          <a:xfrm>
            <a:off x="503280" y="4057560"/>
            <a:ext cx="9069120" cy="209016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503280" y="301680"/>
            <a:ext cx="9069120" cy="1260000"/>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5" name="Shape 95"/>
          <p:cNvSpPr txBox="1">
            <a:spLocks noGrp="1"/>
          </p:cNvSpPr>
          <p:nvPr>
            <p:ph type="body" idx="1"/>
          </p:nvPr>
        </p:nvSpPr>
        <p:spPr>
          <a:xfrm>
            <a:off x="503280" y="1768320"/>
            <a:ext cx="9069120" cy="209016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6" name="Shape 96"/>
          <p:cNvSpPr txBox="1">
            <a:spLocks noGrp="1"/>
          </p:cNvSpPr>
          <p:nvPr>
            <p:ph type="body" idx="2"/>
          </p:nvPr>
        </p:nvSpPr>
        <p:spPr>
          <a:xfrm>
            <a:off x="503280" y="4057560"/>
            <a:ext cx="9069120" cy="209016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503280" y="301680"/>
            <a:ext cx="9069120" cy="1260000"/>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Shape 99"/>
          <p:cNvSpPr txBox="1">
            <a:spLocks noGrp="1"/>
          </p:cNvSpPr>
          <p:nvPr>
            <p:ph type="body" idx="1"/>
          </p:nvPr>
        </p:nvSpPr>
        <p:spPr>
          <a:xfrm>
            <a:off x="503280" y="1768320"/>
            <a:ext cx="4425480" cy="209016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0" name="Shape 100"/>
          <p:cNvSpPr txBox="1">
            <a:spLocks noGrp="1"/>
          </p:cNvSpPr>
          <p:nvPr>
            <p:ph type="body" idx="2"/>
          </p:nvPr>
        </p:nvSpPr>
        <p:spPr>
          <a:xfrm>
            <a:off x="5150520" y="1768320"/>
            <a:ext cx="4425480" cy="209016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1" name="Shape 101"/>
          <p:cNvSpPr txBox="1">
            <a:spLocks noGrp="1"/>
          </p:cNvSpPr>
          <p:nvPr>
            <p:ph type="body" idx="3"/>
          </p:nvPr>
        </p:nvSpPr>
        <p:spPr>
          <a:xfrm>
            <a:off x="5150520" y="4057560"/>
            <a:ext cx="4425480" cy="209016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2" name="Shape 102"/>
          <p:cNvSpPr txBox="1">
            <a:spLocks noGrp="1"/>
          </p:cNvSpPr>
          <p:nvPr>
            <p:ph type="body" idx="4"/>
          </p:nvPr>
        </p:nvSpPr>
        <p:spPr>
          <a:xfrm>
            <a:off x="503280" y="4057560"/>
            <a:ext cx="4425480" cy="209016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503280" y="301680"/>
            <a:ext cx="9069120" cy="1260000"/>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5" name="Shape 105"/>
          <p:cNvSpPr txBox="1">
            <a:spLocks noGrp="1"/>
          </p:cNvSpPr>
          <p:nvPr>
            <p:ph type="body" idx="1"/>
          </p:nvPr>
        </p:nvSpPr>
        <p:spPr>
          <a:xfrm>
            <a:off x="503280" y="1768320"/>
            <a:ext cx="9069120" cy="438264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6" name="Shape 106"/>
          <p:cNvSpPr txBox="1">
            <a:spLocks noGrp="1"/>
          </p:cNvSpPr>
          <p:nvPr>
            <p:ph type="body" idx="2"/>
          </p:nvPr>
        </p:nvSpPr>
        <p:spPr>
          <a:xfrm>
            <a:off x="503280" y="1768320"/>
            <a:ext cx="9069120" cy="438264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07" name="Shape 107"/>
          <p:cNvPicPr preferRelativeResize="0"/>
          <p:nvPr/>
        </p:nvPicPr>
        <p:blipFill rotWithShape="1">
          <a:blip r:embed="rId2">
            <a:alphaModFix/>
          </a:blip>
          <a:srcRect/>
          <a:stretch/>
        </p:blipFill>
        <p:spPr>
          <a:xfrm>
            <a:off x="2291400" y="1768320"/>
            <a:ext cx="5492880" cy="4382640"/>
          </a:xfrm>
          <a:prstGeom prst="rect">
            <a:avLst/>
          </a:prstGeom>
          <a:noFill/>
          <a:ln>
            <a:noFill/>
          </a:ln>
        </p:spPr>
      </p:pic>
      <p:pic>
        <p:nvPicPr>
          <p:cNvPr id="108" name="Shape 108"/>
          <p:cNvPicPr preferRelativeResize="0"/>
          <p:nvPr/>
        </p:nvPicPr>
        <p:blipFill rotWithShape="1">
          <a:blip r:embed="rId2">
            <a:alphaModFix/>
          </a:blip>
          <a:srcRect/>
          <a:stretch/>
        </p:blipFill>
        <p:spPr>
          <a:xfrm>
            <a:off x="2291400" y="1768320"/>
            <a:ext cx="5492880" cy="438264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503280" y="301680"/>
            <a:ext cx="9069120" cy="1260000"/>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Shape 17"/>
          <p:cNvSpPr txBox="1">
            <a:spLocks noGrp="1"/>
          </p:cNvSpPr>
          <p:nvPr>
            <p:ph type="body" idx="1"/>
          </p:nvPr>
        </p:nvSpPr>
        <p:spPr>
          <a:xfrm>
            <a:off x="503280" y="1768320"/>
            <a:ext cx="9069120" cy="438264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503280" y="301680"/>
            <a:ext cx="9069120" cy="1260000"/>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Shape 20"/>
          <p:cNvSpPr txBox="1">
            <a:spLocks noGrp="1"/>
          </p:cNvSpPr>
          <p:nvPr>
            <p:ph type="body" idx="1"/>
          </p:nvPr>
        </p:nvSpPr>
        <p:spPr>
          <a:xfrm>
            <a:off x="503280" y="1768320"/>
            <a:ext cx="4425480" cy="438264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 name="Shape 21"/>
          <p:cNvSpPr txBox="1">
            <a:spLocks noGrp="1"/>
          </p:cNvSpPr>
          <p:nvPr>
            <p:ph type="body" idx="2"/>
          </p:nvPr>
        </p:nvSpPr>
        <p:spPr>
          <a:xfrm>
            <a:off x="5150520" y="1768320"/>
            <a:ext cx="4425480" cy="438264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503280" y="301680"/>
            <a:ext cx="9069120" cy="1260000"/>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4"/>
        <p:cNvGrpSpPr/>
        <p:nvPr/>
      </p:nvGrpSpPr>
      <p:grpSpPr>
        <a:xfrm>
          <a:off x="0" y="0"/>
          <a:ext cx="0" cy="0"/>
          <a:chOff x="0" y="0"/>
          <a:chExt cx="0" cy="0"/>
        </a:xfrm>
      </p:grpSpPr>
      <p:sp>
        <p:nvSpPr>
          <p:cNvPr id="25" name="Shape 25"/>
          <p:cNvSpPr txBox="1">
            <a:spLocks noGrp="1"/>
          </p:cNvSpPr>
          <p:nvPr>
            <p:ph type="subTitle" idx="1"/>
          </p:nvPr>
        </p:nvSpPr>
        <p:spPr>
          <a:xfrm>
            <a:off x="503280" y="301680"/>
            <a:ext cx="9069120" cy="5842080"/>
          </a:xfrm>
          <a:prstGeom prst="rect">
            <a:avLst/>
          </a:prstGeom>
          <a:noFill/>
          <a:ln>
            <a:noFill/>
          </a:ln>
        </p:spPr>
        <p:txBody>
          <a:bodyPr spcFirstLastPara="1" wrap="square" lIns="0" tIns="0" rIns="0" bIns="0" anchor="ctr" anchorCtr="0"/>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503280" y="301680"/>
            <a:ext cx="9069120" cy="1260000"/>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Shape 28"/>
          <p:cNvSpPr txBox="1">
            <a:spLocks noGrp="1"/>
          </p:cNvSpPr>
          <p:nvPr>
            <p:ph type="body" idx="1"/>
          </p:nvPr>
        </p:nvSpPr>
        <p:spPr>
          <a:xfrm>
            <a:off x="503280" y="1768320"/>
            <a:ext cx="4425480" cy="209016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body" idx="2"/>
          </p:nvPr>
        </p:nvSpPr>
        <p:spPr>
          <a:xfrm>
            <a:off x="503280" y="4057560"/>
            <a:ext cx="4425480" cy="209016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body" idx="3"/>
          </p:nvPr>
        </p:nvSpPr>
        <p:spPr>
          <a:xfrm>
            <a:off x="5150520" y="1768320"/>
            <a:ext cx="4425480" cy="438264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503280" y="301680"/>
            <a:ext cx="9069120" cy="1260000"/>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 name="Shape 33"/>
          <p:cNvSpPr txBox="1">
            <a:spLocks noGrp="1"/>
          </p:cNvSpPr>
          <p:nvPr>
            <p:ph type="body" idx="1"/>
          </p:nvPr>
        </p:nvSpPr>
        <p:spPr>
          <a:xfrm>
            <a:off x="503280" y="1768320"/>
            <a:ext cx="4425480" cy="438264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4" name="Shape 34"/>
          <p:cNvSpPr txBox="1">
            <a:spLocks noGrp="1"/>
          </p:cNvSpPr>
          <p:nvPr>
            <p:ph type="body" idx="2"/>
          </p:nvPr>
        </p:nvSpPr>
        <p:spPr>
          <a:xfrm>
            <a:off x="5150520" y="1768320"/>
            <a:ext cx="4425480" cy="209016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body" idx="3"/>
          </p:nvPr>
        </p:nvSpPr>
        <p:spPr>
          <a:xfrm>
            <a:off x="5150520" y="4057560"/>
            <a:ext cx="4425480" cy="209016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503280" y="301680"/>
            <a:ext cx="9069120" cy="1260000"/>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8" name="Shape 38"/>
          <p:cNvSpPr txBox="1">
            <a:spLocks noGrp="1"/>
          </p:cNvSpPr>
          <p:nvPr>
            <p:ph type="body" idx="1"/>
          </p:nvPr>
        </p:nvSpPr>
        <p:spPr>
          <a:xfrm>
            <a:off x="503280" y="1768320"/>
            <a:ext cx="4425480" cy="209016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9" name="Shape 39"/>
          <p:cNvSpPr txBox="1">
            <a:spLocks noGrp="1"/>
          </p:cNvSpPr>
          <p:nvPr>
            <p:ph type="body" idx="2"/>
          </p:nvPr>
        </p:nvSpPr>
        <p:spPr>
          <a:xfrm>
            <a:off x="5150520" y="1768320"/>
            <a:ext cx="4425480" cy="209016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0" name="Shape 40"/>
          <p:cNvSpPr txBox="1">
            <a:spLocks noGrp="1"/>
          </p:cNvSpPr>
          <p:nvPr>
            <p:ph type="body" idx="3"/>
          </p:nvPr>
        </p:nvSpPr>
        <p:spPr>
          <a:xfrm>
            <a:off x="503280" y="4057560"/>
            <a:ext cx="9069120" cy="209016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503280" y="301680"/>
            <a:ext cx="9069120" cy="1260000"/>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Shape 7"/>
          <p:cNvSpPr txBox="1">
            <a:spLocks noGrp="1"/>
          </p:cNvSpPr>
          <p:nvPr>
            <p:ph type="dt" idx="10"/>
          </p:nvPr>
        </p:nvSpPr>
        <p:spPr>
          <a:xfrm>
            <a:off x="503280" y="6886440"/>
            <a:ext cx="2346120" cy="518760"/>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ftr" idx="11"/>
          </p:nvPr>
        </p:nvSpPr>
        <p:spPr>
          <a:xfrm>
            <a:off x="3448080" y="6886440"/>
            <a:ext cx="3193560" cy="518760"/>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Shape 9"/>
          <p:cNvSpPr txBox="1">
            <a:spLocks noGrp="1"/>
          </p:cNvSpPr>
          <p:nvPr>
            <p:ph type="sldNum" idx="12"/>
          </p:nvPr>
        </p:nvSpPr>
        <p:spPr>
          <a:xfrm>
            <a:off x="7227720" y="6886440"/>
            <a:ext cx="2346120" cy="51876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buNone/>
              <a:defRPr sz="1400" b="0" i="0" u="none" strike="noStrike" cap="none">
                <a:solidFill>
                  <a:srgbClr val="000000"/>
                </a:solidFill>
                <a:latin typeface="Times New Roman"/>
                <a:ea typeface="Times New Roman"/>
                <a:cs typeface="Times New Roman"/>
                <a:sym typeface="Times New Roman"/>
              </a:defRPr>
            </a:lvl1pPr>
            <a:lvl2pPr marL="0" marR="0" lvl="1" indent="0" algn="r" rtl="0">
              <a:lnSpc>
                <a:spcPct val="100000"/>
              </a:lnSpc>
              <a:spcBef>
                <a:spcPts val="0"/>
              </a:spcBef>
              <a:buNone/>
              <a:defRPr sz="1400" b="0" i="0" u="none" strike="noStrike" cap="none">
                <a:solidFill>
                  <a:srgbClr val="000000"/>
                </a:solidFill>
                <a:latin typeface="Times New Roman"/>
                <a:ea typeface="Times New Roman"/>
                <a:cs typeface="Times New Roman"/>
                <a:sym typeface="Times New Roman"/>
              </a:defRPr>
            </a:lvl2pPr>
            <a:lvl3pPr marL="0" marR="0" lvl="2" indent="0" algn="r" rtl="0">
              <a:lnSpc>
                <a:spcPct val="100000"/>
              </a:lnSpc>
              <a:spcBef>
                <a:spcPts val="0"/>
              </a:spcBef>
              <a:buNone/>
              <a:defRPr sz="1400" b="0" i="0" u="none" strike="noStrike" cap="none">
                <a:solidFill>
                  <a:srgbClr val="000000"/>
                </a:solidFill>
                <a:latin typeface="Times New Roman"/>
                <a:ea typeface="Times New Roman"/>
                <a:cs typeface="Times New Roman"/>
                <a:sym typeface="Times New Roman"/>
              </a:defRPr>
            </a:lvl3pPr>
            <a:lvl4pPr marL="0" marR="0" lvl="3" indent="0" algn="r" rtl="0">
              <a:lnSpc>
                <a:spcPct val="100000"/>
              </a:lnSpc>
              <a:spcBef>
                <a:spcPts val="0"/>
              </a:spcBef>
              <a:buNone/>
              <a:defRPr sz="1400" b="0" i="0" u="none" strike="noStrike" cap="none">
                <a:solidFill>
                  <a:srgbClr val="000000"/>
                </a:solidFill>
                <a:latin typeface="Times New Roman"/>
                <a:ea typeface="Times New Roman"/>
                <a:cs typeface="Times New Roman"/>
                <a:sym typeface="Times New Roman"/>
              </a:defRPr>
            </a:lvl4pPr>
            <a:lvl5pPr marL="0" marR="0" lvl="4" indent="0" algn="r" rtl="0">
              <a:lnSpc>
                <a:spcPct val="100000"/>
              </a:lnSpc>
              <a:spcBef>
                <a:spcPts val="0"/>
              </a:spcBef>
              <a:buNone/>
              <a:defRPr sz="1400" b="0" i="0" u="none" strike="noStrike" cap="none">
                <a:solidFill>
                  <a:srgbClr val="000000"/>
                </a:solidFill>
                <a:latin typeface="Times New Roman"/>
                <a:ea typeface="Times New Roman"/>
                <a:cs typeface="Times New Roman"/>
                <a:sym typeface="Times New Roman"/>
              </a:defRPr>
            </a:lvl5pPr>
            <a:lvl6pPr marL="0" marR="0" lvl="5" indent="0" algn="r" rtl="0">
              <a:lnSpc>
                <a:spcPct val="100000"/>
              </a:lnSpc>
              <a:spcBef>
                <a:spcPts val="0"/>
              </a:spcBef>
              <a:buNone/>
              <a:defRPr sz="1400" b="0" i="0" u="none" strike="noStrike" cap="none">
                <a:solidFill>
                  <a:srgbClr val="000000"/>
                </a:solidFill>
                <a:latin typeface="Times New Roman"/>
                <a:ea typeface="Times New Roman"/>
                <a:cs typeface="Times New Roman"/>
                <a:sym typeface="Times New Roman"/>
              </a:defRPr>
            </a:lvl6pPr>
            <a:lvl7pPr marL="0" marR="0" lvl="6" indent="0" algn="r" rtl="0">
              <a:lnSpc>
                <a:spcPct val="100000"/>
              </a:lnSpc>
              <a:spcBef>
                <a:spcPts val="0"/>
              </a:spcBef>
              <a:buNone/>
              <a:defRPr sz="1400" b="0" i="0" u="none" strike="noStrike" cap="none">
                <a:solidFill>
                  <a:srgbClr val="000000"/>
                </a:solidFill>
                <a:latin typeface="Times New Roman"/>
                <a:ea typeface="Times New Roman"/>
                <a:cs typeface="Times New Roman"/>
                <a:sym typeface="Times New Roman"/>
              </a:defRPr>
            </a:lvl7pPr>
            <a:lvl8pPr marL="0" marR="0" lvl="7" indent="0" algn="r" rtl="0">
              <a:lnSpc>
                <a:spcPct val="100000"/>
              </a:lnSpc>
              <a:spcBef>
                <a:spcPts val="0"/>
              </a:spcBef>
              <a:buNone/>
              <a:defRPr sz="1400" b="0" i="0" u="none" strike="noStrike" cap="none">
                <a:solidFill>
                  <a:srgbClr val="000000"/>
                </a:solidFill>
                <a:latin typeface="Times New Roman"/>
                <a:ea typeface="Times New Roman"/>
                <a:cs typeface="Times New Roman"/>
                <a:sym typeface="Times New Roman"/>
              </a:defRPr>
            </a:lvl8pPr>
            <a:lvl9pPr marL="0" marR="0" lvl="8" indent="0" algn="r" rtl="0">
              <a:lnSpc>
                <a:spcPct val="100000"/>
              </a:lnSpc>
              <a:spcBef>
                <a:spcPts val="0"/>
              </a:spcBef>
              <a:buNone/>
              <a:defRPr sz="1400" b="0" i="0" u="none" strike="noStrike" cap="none">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GB"/>
              <a:t>‹#›</a:t>
            </a:fld>
            <a:endParaRPr/>
          </a:p>
        </p:txBody>
      </p:sp>
      <p:sp>
        <p:nvSpPr>
          <p:cNvPr id="10" name="Shape 10"/>
          <p:cNvSpPr txBox="1">
            <a:spLocks noGrp="1"/>
          </p:cNvSpPr>
          <p:nvPr>
            <p:ph type="body" idx="1"/>
          </p:nvPr>
        </p:nvSpPr>
        <p:spPr>
          <a:xfrm>
            <a:off x="504000" y="1768680"/>
            <a:ext cx="9072000" cy="438408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503280" y="301680"/>
            <a:ext cx="9069120" cy="1260000"/>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9" name="Shape 59"/>
          <p:cNvSpPr txBox="1">
            <a:spLocks noGrp="1"/>
          </p:cNvSpPr>
          <p:nvPr>
            <p:ph type="body" idx="1"/>
          </p:nvPr>
        </p:nvSpPr>
        <p:spPr>
          <a:xfrm>
            <a:off x="503280" y="1768320"/>
            <a:ext cx="9069120" cy="4382640"/>
          </a:xfrm>
          <a:prstGeom prst="rect">
            <a:avLst/>
          </a:prstGeom>
          <a:noFill/>
          <a:ln>
            <a:noFill/>
          </a:ln>
        </p:spPr>
        <p:txBody>
          <a:bodyPr spcFirstLastPara="1" wrap="square" lIns="0" tIns="28425"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0" name="Shape 60"/>
          <p:cNvSpPr txBox="1">
            <a:spLocks noGrp="1"/>
          </p:cNvSpPr>
          <p:nvPr>
            <p:ph type="dt" idx="10"/>
          </p:nvPr>
        </p:nvSpPr>
        <p:spPr>
          <a:xfrm>
            <a:off x="503280" y="6886440"/>
            <a:ext cx="2346120" cy="518760"/>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1" name="Shape 61"/>
          <p:cNvSpPr txBox="1">
            <a:spLocks noGrp="1"/>
          </p:cNvSpPr>
          <p:nvPr>
            <p:ph type="ftr" idx="11"/>
          </p:nvPr>
        </p:nvSpPr>
        <p:spPr>
          <a:xfrm>
            <a:off x="3448080" y="6886440"/>
            <a:ext cx="3193560" cy="518760"/>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2" name="Shape 62"/>
          <p:cNvSpPr txBox="1">
            <a:spLocks noGrp="1"/>
          </p:cNvSpPr>
          <p:nvPr>
            <p:ph type="sldNum" idx="12"/>
          </p:nvPr>
        </p:nvSpPr>
        <p:spPr>
          <a:xfrm>
            <a:off x="7227720" y="6886440"/>
            <a:ext cx="2346120" cy="51876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buNone/>
              <a:defRPr sz="1400" b="0" i="0" u="none" strike="noStrike" cap="none">
                <a:solidFill>
                  <a:srgbClr val="000000"/>
                </a:solidFill>
                <a:latin typeface="Times New Roman"/>
                <a:ea typeface="Times New Roman"/>
                <a:cs typeface="Times New Roman"/>
                <a:sym typeface="Times New Roman"/>
              </a:defRPr>
            </a:lvl1pPr>
            <a:lvl2pPr marL="0" marR="0" lvl="1" indent="0" algn="r" rtl="0">
              <a:lnSpc>
                <a:spcPct val="100000"/>
              </a:lnSpc>
              <a:spcBef>
                <a:spcPts val="0"/>
              </a:spcBef>
              <a:buNone/>
              <a:defRPr sz="1400" b="0" i="0" u="none" strike="noStrike" cap="none">
                <a:solidFill>
                  <a:srgbClr val="000000"/>
                </a:solidFill>
                <a:latin typeface="Times New Roman"/>
                <a:ea typeface="Times New Roman"/>
                <a:cs typeface="Times New Roman"/>
                <a:sym typeface="Times New Roman"/>
              </a:defRPr>
            </a:lvl2pPr>
            <a:lvl3pPr marL="0" marR="0" lvl="2" indent="0" algn="r" rtl="0">
              <a:lnSpc>
                <a:spcPct val="100000"/>
              </a:lnSpc>
              <a:spcBef>
                <a:spcPts val="0"/>
              </a:spcBef>
              <a:buNone/>
              <a:defRPr sz="1400" b="0" i="0" u="none" strike="noStrike" cap="none">
                <a:solidFill>
                  <a:srgbClr val="000000"/>
                </a:solidFill>
                <a:latin typeface="Times New Roman"/>
                <a:ea typeface="Times New Roman"/>
                <a:cs typeface="Times New Roman"/>
                <a:sym typeface="Times New Roman"/>
              </a:defRPr>
            </a:lvl3pPr>
            <a:lvl4pPr marL="0" marR="0" lvl="3" indent="0" algn="r" rtl="0">
              <a:lnSpc>
                <a:spcPct val="100000"/>
              </a:lnSpc>
              <a:spcBef>
                <a:spcPts val="0"/>
              </a:spcBef>
              <a:buNone/>
              <a:defRPr sz="1400" b="0" i="0" u="none" strike="noStrike" cap="none">
                <a:solidFill>
                  <a:srgbClr val="000000"/>
                </a:solidFill>
                <a:latin typeface="Times New Roman"/>
                <a:ea typeface="Times New Roman"/>
                <a:cs typeface="Times New Roman"/>
                <a:sym typeface="Times New Roman"/>
              </a:defRPr>
            </a:lvl4pPr>
            <a:lvl5pPr marL="0" marR="0" lvl="4" indent="0" algn="r" rtl="0">
              <a:lnSpc>
                <a:spcPct val="100000"/>
              </a:lnSpc>
              <a:spcBef>
                <a:spcPts val="0"/>
              </a:spcBef>
              <a:buNone/>
              <a:defRPr sz="1400" b="0" i="0" u="none" strike="noStrike" cap="none">
                <a:solidFill>
                  <a:srgbClr val="000000"/>
                </a:solidFill>
                <a:latin typeface="Times New Roman"/>
                <a:ea typeface="Times New Roman"/>
                <a:cs typeface="Times New Roman"/>
                <a:sym typeface="Times New Roman"/>
              </a:defRPr>
            </a:lvl5pPr>
            <a:lvl6pPr marL="0" marR="0" lvl="5" indent="0" algn="r" rtl="0">
              <a:lnSpc>
                <a:spcPct val="100000"/>
              </a:lnSpc>
              <a:spcBef>
                <a:spcPts val="0"/>
              </a:spcBef>
              <a:buNone/>
              <a:defRPr sz="1400" b="0" i="0" u="none" strike="noStrike" cap="none">
                <a:solidFill>
                  <a:srgbClr val="000000"/>
                </a:solidFill>
                <a:latin typeface="Times New Roman"/>
                <a:ea typeface="Times New Roman"/>
                <a:cs typeface="Times New Roman"/>
                <a:sym typeface="Times New Roman"/>
              </a:defRPr>
            </a:lvl6pPr>
            <a:lvl7pPr marL="0" marR="0" lvl="6" indent="0" algn="r" rtl="0">
              <a:lnSpc>
                <a:spcPct val="100000"/>
              </a:lnSpc>
              <a:spcBef>
                <a:spcPts val="0"/>
              </a:spcBef>
              <a:buNone/>
              <a:defRPr sz="1400" b="0" i="0" u="none" strike="noStrike" cap="none">
                <a:solidFill>
                  <a:srgbClr val="000000"/>
                </a:solidFill>
                <a:latin typeface="Times New Roman"/>
                <a:ea typeface="Times New Roman"/>
                <a:cs typeface="Times New Roman"/>
                <a:sym typeface="Times New Roman"/>
              </a:defRPr>
            </a:lvl7pPr>
            <a:lvl8pPr marL="0" marR="0" lvl="7" indent="0" algn="r" rtl="0">
              <a:lnSpc>
                <a:spcPct val="100000"/>
              </a:lnSpc>
              <a:spcBef>
                <a:spcPts val="0"/>
              </a:spcBef>
              <a:buNone/>
              <a:defRPr sz="1400" b="0" i="0" u="none" strike="noStrike" cap="none">
                <a:solidFill>
                  <a:srgbClr val="000000"/>
                </a:solidFill>
                <a:latin typeface="Times New Roman"/>
                <a:ea typeface="Times New Roman"/>
                <a:cs typeface="Times New Roman"/>
                <a:sym typeface="Times New Roman"/>
              </a:defRPr>
            </a:lvl8pPr>
            <a:lvl9pPr marL="0" marR="0" lvl="8" indent="0" algn="r" rtl="0">
              <a:lnSpc>
                <a:spcPct val="100000"/>
              </a:lnSpc>
              <a:spcBef>
                <a:spcPts val="0"/>
              </a:spcBef>
              <a:buNone/>
              <a:defRPr sz="1400" b="0" i="0" u="none" strike="noStrike" cap="none">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fruitflybrain.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ithub.com/fruitflybrai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neuronlp.larva.fruitflybrain.org/" TargetMode="External"/><Relationship Id="rId13"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hyperlink" Target="https://neuronlp.fruitflybrain.org/" TargetMode="External"/><Relationship Id="rId12" Type="http://schemas.openxmlformats.org/officeDocument/2006/relationships/hyperlink" Target="https://neuronlp.fruitflybrain.org/index.html?tag=EB_v3_step3"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6.png"/><Relationship Id="rId11" Type="http://schemas.openxmlformats.org/officeDocument/2006/relationships/hyperlink" Target="https://neuronlp.fruitflybrain.org/index.html?tag=EB_v3_step2" TargetMode="External"/><Relationship Id="rId5" Type="http://schemas.openxmlformats.org/officeDocument/2006/relationships/image" Target="../media/image5.png"/><Relationship Id="rId10" Type="http://schemas.openxmlformats.org/officeDocument/2006/relationships/hyperlink" Target="https://neuronlp.fruitflybrain.org/index.html?tag=EB_v3_step1" TargetMode="External"/><Relationship Id="rId4" Type="http://schemas.openxmlformats.org/officeDocument/2006/relationships/image" Target="../media/image4.png"/><Relationship Id="rId9" Type="http://schemas.openxmlformats.org/officeDocument/2006/relationships/hyperlink" Target="https://neuronlp.fruitflybrain.org/index.html?tag=EB_v3_step4"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neurogfx.fruitflybrain.org/"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hyperlink" Target="https://neurogfx.fruitflybrain.org/lpu/lam_r/cartridge.html?cartridge_num=0" TargetMode="Externa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p:nvPr/>
        </p:nvSpPr>
        <p:spPr>
          <a:xfrm>
            <a:off x="504030" y="1474920"/>
            <a:ext cx="9070500" cy="1261800"/>
          </a:xfrm>
          <a:prstGeom prst="rect">
            <a:avLst/>
          </a:prstGeom>
          <a:noFill/>
          <a:ln>
            <a:noFill/>
          </a:ln>
        </p:spPr>
        <p:txBody>
          <a:bodyPr spcFirstLastPara="1" wrap="square" lIns="0" tIns="39225" rIns="0" bIns="0" anchor="ctr" anchorCtr="0">
            <a:noAutofit/>
          </a:bodyPr>
          <a:lstStyle/>
          <a:p>
            <a:pPr marL="0" marR="0" lvl="0" indent="0" algn="ctr" rtl="0">
              <a:lnSpc>
                <a:spcPct val="100000"/>
              </a:lnSpc>
              <a:spcBef>
                <a:spcPts val="0"/>
              </a:spcBef>
              <a:spcAft>
                <a:spcPts val="0"/>
              </a:spcAft>
              <a:buNone/>
            </a:pPr>
            <a:r>
              <a:rPr lang="en-GB" sz="4400" b="0" i="0" u="none" strike="noStrike" cap="none">
                <a:solidFill>
                  <a:srgbClr val="800000"/>
                </a:solidFill>
                <a:latin typeface="Arial"/>
                <a:ea typeface="Arial"/>
                <a:cs typeface="Arial"/>
                <a:sym typeface="Arial"/>
              </a:rPr>
              <a:t>Fruit Fly Brain Observatory</a:t>
            </a:r>
            <a:endParaRPr sz="4400" b="0" i="0" u="none" strike="noStrike" cap="none">
              <a:solidFill>
                <a:srgbClr val="000000"/>
              </a:solidFill>
              <a:latin typeface="Arial"/>
              <a:ea typeface="Arial"/>
              <a:cs typeface="Arial"/>
              <a:sym typeface="Arial"/>
            </a:endParaRPr>
          </a:p>
        </p:txBody>
      </p:sp>
      <p:sp>
        <p:nvSpPr>
          <p:cNvPr id="115" name="Shape 115"/>
          <p:cNvSpPr txBox="1"/>
          <p:nvPr/>
        </p:nvSpPr>
        <p:spPr>
          <a:xfrm>
            <a:off x="0" y="3059280"/>
            <a:ext cx="10080360" cy="1296720"/>
          </a:xfrm>
          <a:prstGeom prst="rect">
            <a:avLst/>
          </a:prstGeom>
          <a:noFill/>
          <a:ln>
            <a:noFill/>
          </a:ln>
        </p:spPr>
        <p:txBody>
          <a:bodyPr spcFirstLastPara="1" wrap="square" lIns="0" tIns="28425" rIns="0" bIns="0" anchor="ctr" anchorCtr="0">
            <a:noAutofit/>
          </a:bodyPr>
          <a:lstStyle/>
          <a:p>
            <a:pPr marL="0" marR="0" lvl="0" indent="0" algn="ctr" rtl="0">
              <a:lnSpc>
                <a:spcPct val="100000"/>
              </a:lnSpc>
              <a:spcBef>
                <a:spcPts val="0"/>
              </a:spcBef>
              <a:spcAft>
                <a:spcPts val="0"/>
              </a:spcAft>
              <a:buNone/>
            </a:pPr>
            <a:r>
              <a:rPr lang="en-GB" sz="3200" b="0" i="0" u="sng" strike="noStrike" cap="none">
                <a:solidFill>
                  <a:schemeClr val="hlink"/>
                </a:solidFill>
                <a:latin typeface="Arial"/>
                <a:ea typeface="Arial"/>
                <a:cs typeface="Arial"/>
                <a:sym typeface="Arial"/>
                <a:hlinkClick r:id="rId3"/>
              </a:rPr>
              <a:t>http://fruitflybrain.org</a:t>
            </a:r>
            <a:endParaRPr sz="3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GB" sz="3200" b="0" i="0" u="sng" strike="noStrike" cap="none">
                <a:solidFill>
                  <a:schemeClr val="hlink"/>
                </a:solidFill>
                <a:latin typeface="Arial"/>
                <a:ea typeface="Arial"/>
                <a:cs typeface="Arial"/>
                <a:sym typeface="Arial"/>
                <a:hlinkClick r:id="rId4"/>
              </a:rPr>
              <a:t>https://github.com/fruitflybrain</a:t>
            </a:r>
            <a:endParaRPr sz="3200" b="0" i="0" u="none" strike="noStrike" cap="none">
              <a:solidFill>
                <a:srgbClr val="000000"/>
              </a:solidFill>
              <a:latin typeface="Arial"/>
              <a:ea typeface="Arial"/>
              <a:cs typeface="Arial"/>
              <a:sym typeface="Arial"/>
            </a:endParaRPr>
          </a:p>
        </p:txBody>
      </p:sp>
      <p:sp>
        <p:nvSpPr>
          <p:cNvPr id="116" name="Shape 116"/>
          <p:cNvSpPr/>
          <p:nvPr/>
        </p:nvSpPr>
        <p:spPr>
          <a:xfrm>
            <a:off x="216000" y="7020000"/>
            <a:ext cx="2879280" cy="396360"/>
          </a:xfrm>
          <a:prstGeom prst="rect">
            <a:avLst/>
          </a:prstGeom>
          <a:noFill/>
          <a:ln>
            <a:noFill/>
          </a:ln>
        </p:spPr>
        <p:txBody>
          <a:bodyPr spcFirstLastPara="1" wrap="square" lIns="0" tIns="35625" rIns="0" bIns="0" anchor="ctr" anchorCtr="0">
            <a:noAutofit/>
          </a:bodyPr>
          <a:lstStyle/>
          <a:p>
            <a:pPr marL="0" marR="0" lvl="0" indent="0" algn="l" rtl="0">
              <a:lnSpc>
                <a:spcPct val="93000"/>
              </a:lnSpc>
              <a:spcBef>
                <a:spcPts val="0"/>
              </a:spcBef>
              <a:spcAft>
                <a:spcPts val="0"/>
              </a:spcAft>
              <a:buNone/>
            </a:pPr>
            <a:r>
              <a:rPr lang="en-GB" sz="1800" b="1" i="0" u="none" strike="noStrike" cap="none">
                <a:solidFill>
                  <a:srgbClr val="808080"/>
                </a:solidFill>
                <a:latin typeface="Arial"/>
                <a:ea typeface="Arial"/>
                <a:cs typeface="Arial"/>
                <a:sym typeface="Arial"/>
              </a:rPr>
              <a:t>Neuroinformatics tutorial</a:t>
            </a:r>
            <a:endParaRPr sz="1800" b="0" i="0" u="none" strike="noStrike" cap="none">
              <a:solidFill>
                <a:srgbClr val="000000"/>
              </a:solidFill>
              <a:latin typeface="Arial"/>
              <a:ea typeface="Arial"/>
              <a:cs typeface="Arial"/>
              <a:sym typeface="Arial"/>
            </a:endParaRPr>
          </a:p>
        </p:txBody>
      </p:sp>
      <p:sp>
        <p:nvSpPr>
          <p:cNvPr id="117" name="Shape 117"/>
          <p:cNvSpPr/>
          <p:nvPr/>
        </p:nvSpPr>
        <p:spPr>
          <a:xfrm>
            <a:off x="1295280" y="4932360"/>
            <a:ext cx="7488000" cy="1250640"/>
          </a:xfrm>
          <a:prstGeom prst="rect">
            <a:avLst/>
          </a:prstGeom>
          <a:noFill/>
          <a:ln>
            <a:noFill/>
          </a:ln>
        </p:spPr>
        <p:txBody>
          <a:bodyPr spcFirstLastPara="1" wrap="square" lIns="90000" tIns="60825" rIns="90000" bIns="45000" anchor="t" anchorCtr="0">
            <a:noAutofit/>
          </a:bodyPr>
          <a:lstStyle/>
          <a:p>
            <a:pPr marL="0" marR="0" lvl="0" indent="0" algn="ctr" rtl="0">
              <a:lnSpc>
                <a:spcPct val="93000"/>
              </a:lnSpc>
              <a:spcBef>
                <a:spcPts val="0"/>
              </a:spcBef>
              <a:spcAft>
                <a:spcPts val="0"/>
              </a:spcAft>
              <a:buNone/>
            </a:pPr>
            <a:r>
              <a:rPr lang="en-GB" sz="1600" b="0" i="0" u="none" strike="noStrike" cap="none">
                <a:solidFill>
                  <a:srgbClr val="000000"/>
                </a:solidFill>
                <a:latin typeface="Arial"/>
                <a:ea typeface="Arial"/>
                <a:cs typeface="Arial"/>
                <a:sym typeface="Arial"/>
              </a:rPr>
              <a:t>An open-source collaborative research platform that integrates biological data with computational models, and serves as a meeting ground for researchers to </a:t>
            </a:r>
            <a:r>
              <a:rPr lang="en-GB" sz="1600"/>
              <a:t>interactively explore</a:t>
            </a:r>
            <a:r>
              <a:rPr lang="en-GB" sz="1600" b="0" i="0" u="none" strike="noStrike" cap="none">
                <a:solidFill>
                  <a:srgbClr val="000000"/>
                </a:solidFill>
                <a:latin typeface="Arial"/>
                <a:ea typeface="Arial"/>
                <a:cs typeface="Arial"/>
                <a:sym typeface="Arial"/>
              </a:rPr>
              <a:t> fruit fly brain function in health and disease.</a:t>
            </a:r>
            <a:endParaRPr sz="1800" b="0" i="0" u="none" strike="noStrike" cap="none">
              <a:solidFill>
                <a:srgbClr val="000000"/>
              </a:solidFill>
              <a:latin typeface="Arial"/>
              <a:ea typeface="Arial"/>
              <a:cs typeface="Arial"/>
              <a:sym typeface="Arial"/>
            </a:endParaRPr>
          </a:p>
          <a:p>
            <a:pPr marL="0" marR="0" lvl="0" indent="0" algn="ctr" rtl="0">
              <a:lnSpc>
                <a:spcPct val="93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cxnSp>
        <p:nvCxnSpPr>
          <p:cNvPr id="118" name="Shape 118"/>
          <p:cNvCxnSpPr/>
          <p:nvPr/>
        </p:nvCxnSpPr>
        <p:spPr>
          <a:xfrm>
            <a:off x="0" y="6927840"/>
            <a:ext cx="10080360" cy="360"/>
          </a:xfrm>
          <a:prstGeom prst="straightConnector1">
            <a:avLst/>
          </a:prstGeom>
          <a:noFill/>
          <a:ln w="15825" cap="flat" cmpd="sng">
            <a:solidFill>
              <a:schemeClr val="lt2"/>
            </a:solidFill>
            <a:prstDash val="solid"/>
            <a:round/>
            <a:headEnd type="none" w="sm" len="sm"/>
            <a:tailEnd type="none" w="sm" len="sm"/>
          </a:ln>
        </p:spPr>
      </p:cxnSp>
      <p:sp>
        <p:nvSpPr>
          <p:cNvPr id="119" name="Shape 119"/>
          <p:cNvSpPr/>
          <p:nvPr/>
        </p:nvSpPr>
        <p:spPr>
          <a:xfrm>
            <a:off x="6985080" y="7020000"/>
            <a:ext cx="2879280" cy="396360"/>
          </a:xfrm>
          <a:prstGeom prst="rect">
            <a:avLst/>
          </a:prstGeom>
          <a:noFill/>
          <a:ln>
            <a:noFill/>
          </a:ln>
        </p:spPr>
        <p:txBody>
          <a:bodyPr spcFirstLastPara="1" wrap="square" lIns="0" tIns="35625" rIns="0" bIns="0" anchor="ctr" anchorCtr="0">
            <a:noAutofit/>
          </a:bodyPr>
          <a:lstStyle/>
          <a:p>
            <a:pPr marL="0" marR="0" lvl="0" indent="0" algn="r" rtl="0">
              <a:lnSpc>
                <a:spcPct val="93000"/>
              </a:lnSpc>
              <a:spcBef>
                <a:spcPts val="0"/>
              </a:spcBef>
              <a:spcAft>
                <a:spcPts val="0"/>
              </a:spcAft>
              <a:buNone/>
            </a:pPr>
            <a:r>
              <a:rPr lang="en-GB" sz="1800" b="0" i="0" u="none" strike="noStrike" cap="none">
                <a:solidFill>
                  <a:srgbClr val="808080"/>
                </a:solidFill>
                <a:latin typeface="Arial"/>
                <a:ea typeface="Arial"/>
                <a:cs typeface="Arial"/>
                <a:sym typeface="Arial"/>
              </a:rPr>
              <a:t>1.7 Open source initiatives</a:t>
            </a:r>
            <a:endParaRPr sz="1800" b="0" i="0" u="none" strike="noStrike" cap="none">
              <a:solidFill>
                <a:srgbClr val="000000"/>
              </a:solidFill>
              <a:latin typeface="Arial"/>
              <a:ea typeface="Arial"/>
              <a:cs typeface="Arial"/>
              <a:sym typeface="Arial"/>
            </a:endParaRPr>
          </a:p>
        </p:txBody>
      </p:sp>
      <p:pic>
        <p:nvPicPr>
          <p:cNvPr id="120" name="Shape 120"/>
          <p:cNvPicPr preferRelativeResize="0"/>
          <p:nvPr/>
        </p:nvPicPr>
        <p:blipFill>
          <a:blip r:embed="rId5">
            <a:alphaModFix/>
          </a:blip>
          <a:stretch>
            <a:fillRect/>
          </a:stretch>
        </p:blipFill>
        <p:spPr>
          <a:xfrm>
            <a:off x="8735875" y="152412"/>
            <a:ext cx="1192342" cy="577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p:nvPr/>
        </p:nvSpPr>
        <p:spPr>
          <a:xfrm>
            <a:off x="1015963" y="5560108"/>
            <a:ext cx="8048700" cy="1479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600" b="1"/>
              <a:t>FFBO Standalone Tools/Applications</a:t>
            </a:r>
            <a:endParaRPr/>
          </a:p>
          <a:p>
            <a:pPr marL="457200" lvl="0" indent="-317500" rtl="0">
              <a:spcBef>
                <a:spcPts val="0"/>
              </a:spcBef>
              <a:spcAft>
                <a:spcPts val="0"/>
              </a:spcAft>
              <a:buSzPts val="1400"/>
              <a:buChar char="●"/>
            </a:pPr>
            <a:r>
              <a:rPr lang="en-GB" b="1"/>
              <a:t>NeuroNLP:</a:t>
            </a:r>
            <a:r>
              <a:rPr lang="en-GB"/>
              <a:t> </a:t>
            </a:r>
            <a:r>
              <a:rPr lang="en-GB">
                <a:solidFill>
                  <a:schemeClr val="dk1"/>
                </a:solidFill>
              </a:rPr>
              <a:t>seamlessly integrates structural and genetic data from multiple sources that can be intuitively queried, effectively visualized and extensively manipulated.</a:t>
            </a:r>
            <a:endParaRPr>
              <a:solidFill>
                <a:schemeClr val="dk1"/>
              </a:solidFill>
            </a:endParaRPr>
          </a:p>
          <a:p>
            <a:pPr marL="0" lvl="0" indent="0" rtl="0">
              <a:spcBef>
                <a:spcPts val="0"/>
              </a:spcBef>
              <a:spcAft>
                <a:spcPts val="0"/>
              </a:spcAft>
              <a:buNone/>
            </a:pPr>
            <a:endParaRPr>
              <a:solidFill>
                <a:schemeClr val="dk1"/>
              </a:solidFill>
            </a:endParaRPr>
          </a:p>
          <a:p>
            <a:pPr marL="457200" lvl="0" indent="-317500" rtl="0">
              <a:spcBef>
                <a:spcPts val="0"/>
              </a:spcBef>
              <a:spcAft>
                <a:spcPts val="0"/>
              </a:spcAft>
              <a:buClr>
                <a:schemeClr val="dk1"/>
              </a:buClr>
              <a:buSzPts val="1400"/>
              <a:buChar char="●"/>
            </a:pPr>
            <a:r>
              <a:rPr lang="en-GB" b="1">
                <a:solidFill>
                  <a:schemeClr val="dk1"/>
                </a:solidFill>
              </a:rPr>
              <a:t>NeuroGFX:</a:t>
            </a:r>
            <a:r>
              <a:rPr lang="en-GB">
                <a:solidFill>
                  <a:schemeClr val="dk1"/>
                </a:solidFill>
              </a:rPr>
              <a:t> creates executable brain circuit models anchored in structural data for understanding and developing novel hypotheses about brain function. </a:t>
            </a:r>
            <a:endParaRPr>
              <a:solidFill>
                <a:schemeClr val="dk1"/>
              </a:solidFill>
            </a:endParaRPr>
          </a:p>
        </p:txBody>
      </p:sp>
      <p:sp>
        <p:nvSpPr>
          <p:cNvPr id="126" name="Shape 126"/>
          <p:cNvSpPr txBox="1"/>
          <p:nvPr/>
        </p:nvSpPr>
        <p:spPr>
          <a:xfrm>
            <a:off x="1015950" y="2245425"/>
            <a:ext cx="8048700" cy="3344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1600" b="1">
                <a:solidFill>
                  <a:schemeClr val="dk1"/>
                </a:solidFill>
              </a:rPr>
              <a:t>FlyBrainLab: An </a:t>
            </a:r>
            <a:r>
              <a:rPr lang="en-GB" sz="1600" b="1"/>
              <a:t>Interactive Computing Platform</a:t>
            </a:r>
            <a:endParaRPr/>
          </a:p>
          <a:p>
            <a:pPr marL="457200" lvl="0" indent="-317500" rtl="0">
              <a:spcBef>
                <a:spcPts val="0"/>
              </a:spcBef>
              <a:spcAft>
                <a:spcPts val="0"/>
              </a:spcAft>
              <a:buSzPts val="1400"/>
              <a:buChar char="●"/>
            </a:pPr>
            <a:r>
              <a:rPr lang="en-GB">
                <a:solidFill>
                  <a:schemeClr val="dk1"/>
                </a:solidFill>
              </a:rPr>
              <a:t>an one-stop interactive computing platform for studying the function of executable circuits constructed from fly brain data. The </a:t>
            </a:r>
            <a:r>
              <a:rPr lang="en-GB" b="1">
                <a:solidFill>
                  <a:schemeClr val="dk1"/>
                </a:solidFill>
              </a:rPr>
              <a:t>FlyBrainLab</a:t>
            </a:r>
            <a:r>
              <a:rPr lang="en-GB">
                <a:solidFill>
                  <a:schemeClr val="dk1"/>
                </a:solidFill>
              </a:rPr>
              <a:t> is build upon</a:t>
            </a:r>
            <a:endParaRPr>
              <a:solidFill>
                <a:schemeClr val="dk1"/>
              </a:solidFill>
            </a:endParaRPr>
          </a:p>
          <a:p>
            <a:pPr marL="0" lvl="0" indent="0" rtl="0">
              <a:spcBef>
                <a:spcPts val="0"/>
              </a:spcBef>
              <a:spcAft>
                <a:spcPts val="0"/>
              </a:spcAft>
              <a:buNone/>
            </a:pPr>
            <a:endParaRPr>
              <a:solidFill>
                <a:schemeClr val="dk1"/>
              </a:solidFill>
            </a:endParaRPr>
          </a:p>
          <a:p>
            <a:pPr marL="914400" lvl="0" indent="-317500" rtl="0">
              <a:spcBef>
                <a:spcPts val="0"/>
              </a:spcBef>
              <a:spcAft>
                <a:spcPts val="0"/>
              </a:spcAft>
              <a:buClr>
                <a:schemeClr val="dk1"/>
              </a:buClr>
              <a:buSzPts val="1400"/>
              <a:buChar char="●"/>
            </a:pPr>
            <a:r>
              <a:rPr lang="en-GB" b="1">
                <a:solidFill>
                  <a:schemeClr val="dk1"/>
                </a:solidFill>
              </a:rPr>
              <a:t>NeuroArch</a:t>
            </a:r>
            <a:r>
              <a:rPr lang="en-GB">
                <a:solidFill>
                  <a:schemeClr val="dk1"/>
                </a:solidFill>
              </a:rPr>
              <a:t>: a single database that integrates anatomical, genetic, neurophysiological data with computational models, providing location, morphology, connectivity and biophysical models of every neuron.</a:t>
            </a:r>
            <a:endParaRPr>
              <a:solidFill>
                <a:schemeClr val="dk1"/>
              </a:solidFill>
            </a:endParaRPr>
          </a:p>
          <a:p>
            <a:pPr marL="457200" lvl="0" indent="0" rtl="0">
              <a:spcBef>
                <a:spcPts val="0"/>
              </a:spcBef>
              <a:spcAft>
                <a:spcPts val="0"/>
              </a:spcAft>
              <a:buClr>
                <a:srgbClr val="000000"/>
              </a:buClr>
              <a:buSzPts val="1100"/>
              <a:buFont typeface="Arial"/>
              <a:buNone/>
            </a:pPr>
            <a:endParaRPr>
              <a:solidFill>
                <a:schemeClr val="dk1"/>
              </a:solidFill>
            </a:endParaRPr>
          </a:p>
          <a:p>
            <a:pPr marL="914400" lvl="0" indent="-317500" rtl="0">
              <a:spcBef>
                <a:spcPts val="0"/>
              </a:spcBef>
              <a:spcAft>
                <a:spcPts val="0"/>
              </a:spcAft>
              <a:buClr>
                <a:schemeClr val="dk1"/>
              </a:buClr>
              <a:buSzPts val="1400"/>
              <a:buChar char="●"/>
            </a:pPr>
            <a:r>
              <a:rPr lang="en-GB" b="1">
                <a:solidFill>
                  <a:schemeClr val="dk1"/>
                </a:solidFill>
              </a:rPr>
              <a:t>Neurokernel</a:t>
            </a:r>
            <a:r>
              <a:rPr lang="en-GB">
                <a:solidFill>
                  <a:schemeClr val="dk1"/>
                </a:solidFill>
              </a:rPr>
              <a:t>: a platform for the emulation of fruit fly brain circuits and their execution on GPUs.</a:t>
            </a:r>
            <a:endParaRPr>
              <a:solidFill>
                <a:schemeClr val="dk1"/>
              </a:solidFill>
            </a:endParaRPr>
          </a:p>
          <a:p>
            <a:pPr marL="457200" lvl="0" indent="0" rtl="0">
              <a:spcBef>
                <a:spcPts val="0"/>
              </a:spcBef>
              <a:spcAft>
                <a:spcPts val="0"/>
              </a:spcAft>
              <a:buClr>
                <a:srgbClr val="000000"/>
              </a:buClr>
              <a:buSzPts val="1100"/>
              <a:buFont typeface="Arial"/>
              <a:buNone/>
            </a:pPr>
            <a:endParaRPr>
              <a:solidFill>
                <a:schemeClr val="dk1"/>
              </a:solidFill>
            </a:endParaRPr>
          </a:p>
          <a:p>
            <a:pPr marL="914400" lvl="0" indent="-317500" rtl="0">
              <a:spcBef>
                <a:spcPts val="0"/>
              </a:spcBef>
              <a:spcAft>
                <a:spcPts val="0"/>
              </a:spcAft>
              <a:buClr>
                <a:schemeClr val="dk1"/>
              </a:buClr>
              <a:buSzPts val="1400"/>
              <a:buChar char="●"/>
            </a:pPr>
            <a:r>
              <a:rPr lang="en-GB" b="1">
                <a:solidFill>
                  <a:schemeClr val="dk1"/>
                </a:solidFill>
              </a:rPr>
              <a:t>NeuroMynerva</a:t>
            </a:r>
            <a:r>
              <a:rPr lang="en-GB">
                <a:solidFill>
                  <a:schemeClr val="dk1"/>
                </a:solidFill>
              </a:rPr>
              <a:t>: an interactive computing interface based on JupyterLab with a suite of highly integrated, user-friendly applications for data query, visualization and circuit execution.</a:t>
            </a:r>
            <a:endParaRPr>
              <a:solidFill>
                <a:schemeClr val="dk1"/>
              </a:solidFill>
            </a:endParaRPr>
          </a:p>
          <a:p>
            <a:pPr marL="0" lvl="0" indent="0">
              <a:spcBef>
                <a:spcPts val="0"/>
              </a:spcBef>
              <a:spcAft>
                <a:spcPts val="0"/>
              </a:spcAft>
              <a:buNone/>
            </a:pPr>
            <a:endParaRPr>
              <a:solidFill>
                <a:schemeClr val="dk1"/>
              </a:solidFill>
            </a:endParaRPr>
          </a:p>
        </p:txBody>
      </p:sp>
      <p:sp>
        <p:nvSpPr>
          <p:cNvPr id="127" name="Shape 127"/>
          <p:cNvSpPr txBox="1"/>
          <p:nvPr/>
        </p:nvSpPr>
        <p:spPr>
          <a:xfrm>
            <a:off x="1015963" y="345825"/>
            <a:ext cx="8048700" cy="1899600"/>
          </a:xfrm>
          <a:prstGeom prst="rect">
            <a:avLst/>
          </a:prstGeom>
          <a:noFill/>
          <a:ln>
            <a:noFill/>
          </a:ln>
        </p:spPr>
        <p:txBody>
          <a:bodyPr spcFirstLastPara="1" wrap="square" lIns="91425" tIns="91425" rIns="91425" bIns="91425" anchor="t" anchorCtr="0">
            <a:noAutofit/>
          </a:bodyPr>
          <a:lstStyle/>
          <a:p>
            <a:pPr marL="0" lvl="0" indent="0">
              <a:lnSpc>
                <a:spcPct val="100000"/>
              </a:lnSpc>
              <a:spcBef>
                <a:spcPts val="0"/>
              </a:spcBef>
              <a:spcAft>
                <a:spcPts val="0"/>
              </a:spcAft>
              <a:buNone/>
            </a:pPr>
            <a:r>
              <a:rPr lang="en-GB" sz="1600" b="1"/>
              <a:t>Goals</a:t>
            </a:r>
            <a:endParaRPr/>
          </a:p>
          <a:p>
            <a:pPr marL="457200" lvl="0" indent="-317500" rtl="0">
              <a:lnSpc>
                <a:spcPct val="100000"/>
              </a:lnSpc>
              <a:spcBef>
                <a:spcPts val="0"/>
              </a:spcBef>
              <a:spcAft>
                <a:spcPts val="0"/>
              </a:spcAft>
              <a:buSzPts val="1400"/>
              <a:buChar char="●"/>
            </a:pPr>
            <a:r>
              <a:rPr lang="en-GB">
                <a:solidFill>
                  <a:schemeClr val="dk1"/>
                </a:solidFill>
              </a:rPr>
              <a:t>create an open platform for the emulation and biological validation of fruit fly brain models in health and disease, </a:t>
            </a:r>
            <a:endParaRPr>
              <a:solidFill>
                <a:schemeClr val="dk1"/>
              </a:solidFill>
            </a:endParaRPr>
          </a:p>
          <a:p>
            <a:pPr marL="0" lvl="0" indent="0" rtl="0">
              <a:lnSpc>
                <a:spcPct val="100000"/>
              </a:lnSpc>
              <a:spcBef>
                <a:spcPts val="0"/>
              </a:spcBef>
              <a:spcAft>
                <a:spcPts val="0"/>
              </a:spcAft>
              <a:buNone/>
            </a:pPr>
            <a:endParaRPr>
              <a:solidFill>
                <a:schemeClr val="dk1"/>
              </a:solidFill>
            </a:endParaRPr>
          </a:p>
          <a:p>
            <a:pPr marL="457200" lvl="0" indent="-317500" rtl="0">
              <a:lnSpc>
                <a:spcPct val="100000"/>
              </a:lnSpc>
              <a:spcBef>
                <a:spcPts val="0"/>
              </a:spcBef>
              <a:spcAft>
                <a:spcPts val="0"/>
              </a:spcAft>
              <a:buSzPts val="1400"/>
              <a:buChar char="●"/>
            </a:pPr>
            <a:r>
              <a:rPr lang="en-GB">
                <a:solidFill>
                  <a:schemeClr val="dk1"/>
                </a:solidFill>
              </a:rPr>
              <a:t>standardize tools for representation of fruit fly brain data and its abstractions,</a:t>
            </a:r>
            <a:endParaRPr>
              <a:solidFill>
                <a:schemeClr val="dk1"/>
              </a:solidFill>
            </a:endParaRPr>
          </a:p>
          <a:p>
            <a:pPr marL="0" lvl="0" indent="0" rtl="0">
              <a:lnSpc>
                <a:spcPct val="100000"/>
              </a:lnSpc>
              <a:spcBef>
                <a:spcPts val="0"/>
              </a:spcBef>
              <a:spcAft>
                <a:spcPts val="0"/>
              </a:spcAft>
              <a:buNone/>
            </a:pPr>
            <a:endParaRPr>
              <a:solidFill>
                <a:schemeClr val="dk1"/>
              </a:solidFill>
            </a:endParaRPr>
          </a:p>
          <a:p>
            <a:pPr marL="457200" lvl="0" indent="-317500" rtl="0">
              <a:lnSpc>
                <a:spcPct val="100000"/>
              </a:lnSpc>
              <a:spcBef>
                <a:spcPts val="0"/>
              </a:spcBef>
              <a:spcAft>
                <a:spcPts val="0"/>
              </a:spcAft>
              <a:buSzPts val="1400"/>
              <a:buChar char="●"/>
            </a:pPr>
            <a:r>
              <a:rPr lang="en-GB">
                <a:solidFill>
                  <a:schemeClr val="dk1"/>
                </a:solidFill>
              </a:rPr>
              <a:t>create a focus for the neuroscience community with interests in the fruit fly brain and encourage the sharing of fruit fly brain structural data and executable code worldwide.</a:t>
            </a:r>
            <a:endParaRPr>
              <a:solidFill>
                <a:schemeClr val="dk1"/>
              </a:solidFill>
            </a:endParaRPr>
          </a:p>
          <a:p>
            <a:pPr marL="0" lvl="0" indent="0">
              <a:lnSpc>
                <a:spcPct val="100000"/>
              </a:lnSpc>
              <a:spcBef>
                <a:spcPts val="0"/>
              </a:spcBef>
              <a:spcAft>
                <a:spcPts val="0"/>
              </a:spcAft>
              <a:buNone/>
            </a:pPr>
            <a:endParaRPr/>
          </a:p>
        </p:txBody>
      </p:sp>
      <p:pic>
        <p:nvPicPr>
          <p:cNvPr id="128" name="Shape 128"/>
          <p:cNvPicPr preferRelativeResize="0"/>
          <p:nvPr/>
        </p:nvPicPr>
        <p:blipFill>
          <a:blip r:embed="rId3">
            <a:alphaModFix/>
          </a:blip>
          <a:stretch>
            <a:fillRect/>
          </a:stretch>
        </p:blipFill>
        <p:spPr>
          <a:xfrm>
            <a:off x="8735875" y="152400"/>
            <a:ext cx="1192342" cy="577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Shape 134"/>
          <p:cNvPicPr preferRelativeResize="0"/>
          <p:nvPr/>
        </p:nvPicPr>
        <p:blipFill>
          <a:blip r:embed="rId3">
            <a:alphaModFix/>
          </a:blip>
          <a:stretch>
            <a:fillRect/>
          </a:stretch>
        </p:blipFill>
        <p:spPr>
          <a:xfrm>
            <a:off x="5249925" y="3604704"/>
            <a:ext cx="4238677" cy="2381656"/>
          </a:xfrm>
          <a:prstGeom prst="rect">
            <a:avLst/>
          </a:prstGeom>
          <a:noFill/>
          <a:ln>
            <a:noFill/>
          </a:ln>
        </p:spPr>
      </p:pic>
      <p:pic>
        <p:nvPicPr>
          <p:cNvPr id="135" name="Shape 135"/>
          <p:cNvPicPr preferRelativeResize="0"/>
          <p:nvPr/>
        </p:nvPicPr>
        <p:blipFill>
          <a:blip r:embed="rId4">
            <a:alphaModFix/>
          </a:blip>
          <a:stretch>
            <a:fillRect/>
          </a:stretch>
        </p:blipFill>
        <p:spPr>
          <a:xfrm>
            <a:off x="652188" y="3590375"/>
            <a:ext cx="4238677" cy="2389967"/>
          </a:xfrm>
          <a:prstGeom prst="rect">
            <a:avLst/>
          </a:prstGeom>
          <a:noFill/>
          <a:ln>
            <a:noFill/>
          </a:ln>
        </p:spPr>
      </p:pic>
      <p:pic>
        <p:nvPicPr>
          <p:cNvPr id="136" name="Shape 136"/>
          <p:cNvPicPr preferRelativeResize="0"/>
          <p:nvPr/>
        </p:nvPicPr>
        <p:blipFill>
          <a:blip r:embed="rId5">
            <a:alphaModFix/>
          </a:blip>
          <a:stretch>
            <a:fillRect/>
          </a:stretch>
        </p:blipFill>
        <p:spPr>
          <a:xfrm>
            <a:off x="5249913" y="864038"/>
            <a:ext cx="4238677" cy="2377496"/>
          </a:xfrm>
          <a:prstGeom prst="rect">
            <a:avLst/>
          </a:prstGeom>
          <a:noFill/>
          <a:ln>
            <a:noFill/>
          </a:ln>
        </p:spPr>
      </p:pic>
      <p:pic>
        <p:nvPicPr>
          <p:cNvPr id="137" name="Shape 137"/>
          <p:cNvPicPr preferRelativeResize="0"/>
          <p:nvPr/>
        </p:nvPicPr>
        <p:blipFill>
          <a:blip r:embed="rId6">
            <a:alphaModFix/>
          </a:blip>
          <a:stretch>
            <a:fillRect/>
          </a:stretch>
        </p:blipFill>
        <p:spPr>
          <a:xfrm>
            <a:off x="652975" y="832925"/>
            <a:ext cx="4234452" cy="2387593"/>
          </a:xfrm>
          <a:prstGeom prst="rect">
            <a:avLst/>
          </a:prstGeom>
          <a:noFill/>
          <a:ln>
            <a:noFill/>
          </a:ln>
        </p:spPr>
      </p:pic>
      <p:sp>
        <p:nvSpPr>
          <p:cNvPr id="138" name="Shape 138"/>
          <p:cNvSpPr/>
          <p:nvPr/>
        </p:nvSpPr>
        <p:spPr>
          <a:xfrm>
            <a:off x="26690" y="3830"/>
            <a:ext cx="9864300" cy="45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GB" sz="2400" b="0" i="0" u="none" strike="noStrike" cap="none">
                <a:solidFill>
                  <a:srgbClr val="000000"/>
                </a:solidFill>
                <a:latin typeface="Arial"/>
                <a:ea typeface="Arial"/>
                <a:cs typeface="Arial"/>
                <a:sym typeface="Arial"/>
              </a:rPr>
              <a:t>NeuroNLP: </a:t>
            </a:r>
            <a:r>
              <a:rPr lang="en-GB" sz="2400"/>
              <a:t>Querying </a:t>
            </a:r>
            <a:r>
              <a:rPr lang="en-GB" sz="2400" b="0" i="0" u="none" strike="noStrike" cap="none">
                <a:solidFill>
                  <a:srgbClr val="000000"/>
                </a:solidFill>
                <a:latin typeface="Arial"/>
                <a:ea typeface="Arial"/>
                <a:cs typeface="Arial"/>
                <a:sym typeface="Arial"/>
              </a:rPr>
              <a:t>Fly Brain Data</a:t>
            </a:r>
            <a:endParaRPr sz="1800" b="0" i="0" u="none" strike="noStrike" cap="none">
              <a:solidFill>
                <a:srgbClr val="000000"/>
              </a:solidFill>
              <a:latin typeface="Arial"/>
              <a:ea typeface="Arial"/>
              <a:cs typeface="Arial"/>
              <a:sym typeface="Arial"/>
            </a:endParaRPr>
          </a:p>
        </p:txBody>
      </p:sp>
      <p:sp>
        <p:nvSpPr>
          <p:cNvPr id="139" name="Shape 139"/>
          <p:cNvSpPr/>
          <p:nvPr/>
        </p:nvSpPr>
        <p:spPr>
          <a:xfrm>
            <a:off x="652925" y="2781884"/>
            <a:ext cx="266400" cy="273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GB" sz="1200" b="0" i="0" u="none" strike="noStrike" cap="none">
                <a:solidFill>
                  <a:srgbClr val="FFFFFF"/>
                </a:solidFill>
                <a:latin typeface="Arial"/>
                <a:ea typeface="Arial"/>
                <a:cs typeface="Arial"/>
                <a:sym typeface="Arial"/>
              </a:rPr>
              <a:t>1</a:t>
            </a:r>
            <a:endParaRPr sz="1800" b="0" i="0" u="none" strike="noStrike" cap="none">
              <a:solidFill>
                <a:srgbClr val="000000"/>
              </a:solidFill>
              <a:latin typeface="Arial"/>
              <a:ea typeface="Arial"/>
              <a:cs typeface="Arial"/>
              <a:sym typeface="Arial"/>
            </a:endParaRPr>
          </a:p>
        </p:txBody>
      </p:sp>
      <p:sp>
        <p:nvSpPr>
          <p:cNvPr id="140" name="Shape 140"/>
          <p:cNvSpPr/>
          <p:nvPr/>
        </p:nvSpPr>
        <p:spPr>
          <a:xfrm>
            <a:off x="5235470" y="2781881"/>
            <a:ext cx="266400" cy="273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GB" sz="1200" b="0" i="0" u="none" strike="noStrike" cap="none">
                <a:solidFill>
                  <a:srgbClr val="FFFFFF"/>
                </a:solidFill>
                <a:latin typeface="Arial"/>
                <a:ea typeface="Arial"/>
                <a:cs typeface="Arial"/>
                <a:sym typeface="Arial"/>
              </a:rPr>
              <a:t>2</a:t>
            </a:r>
            <a:endParaRPr sz="1800" b="0" i="0" u="none" strike="noStrike" cap="none">
              <a:solidFill>
                <a:srgbClr val="000000"/>
              </a:solidFill>
              <a:latin typeface="Arial"/>
              <a:ea typeface="Arial"/>
              <a:cs typeface="Arial"/>
              <a:sym typeface="Arial"/>
            </a:endParaRPr>
          </a:p>
        </p:txBody>
      </p:sp>
      <p:sp>
        <p:nvSpPr>
          <p:cNvPr id="141" name="Shape 141"/>
          <p:cNvSpPr/>
          <p:nvPr/>
        </p:nvSpPr>
        <p:spPr>
          <a:xfrm>
            <a:off x="652925" y="5501964"/>
            <a:ext cx="266400" cy="273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GB" sz="1200" b="0" i="0" u="none" strike="noStrike" cap="none">
                <a:solidFill>
                  <a:srgbClr val="FFFFFF"/>
                </a:solidFill>
                <a:latin typeface="Arial"/>
                <a:ea typeface="Arial"/>
                <a:cs typeface="Arial"/>
                <a:sym typeface="Arial"/>
              </a:rPr>
              <a:t>3</a:t>
            </a:r>
            <a:endParaRPr sz="1800" b="0" i="0" u="none" strike="noStrike" cap="none">
              <a:solidFill>
                <a:srgbClr val="000000"/>
              </a:solidFill>
              <a:latin typeface="Arial"/>
              <a:ea typeface="Arial"/>
              <a:cs typeface="Arial"/>
              <a:sym typeface="Arial"/>
            </a:endParaRPr>
          </a:p>
        </p:txBody>
      </p:sp>
      <p:sp>
        <p:nvSpPr>
          <p:cNvPr id="142" name="Shape 142"/>
          <p:cNvSpPr/>
          <p:nvPr/>
        </p:nvSpPr>
        <p:spPr>
          <a:xfrm>
            <a:off x="5235480" y="5501964"/>
            <a:ext cx="266400" cy="273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GB" sz="1200" b="0" i="0" u="none" strike="noStrike" cap="none">
                <a:solidFill>
                  <a:srgbClr val="FFFFFF"/>
                </a:solidFill>
                <a:latin typeface="Arial"/>
                <a:ea typeface="Arial"/>
                <a:cs typeface="Arial"/>
                <a:sym typeface="Arial"/>
              </a:rPr>
              <a:t>4</a:t>
            </a:r>
            <a:endParaRPr sz="1800" b="0" i="0" u="none" strike="noStrike" cap="none">
              <a:solidFill>
                <a:srgbClr val="000000"/>
              </a:solidFill>
              <a:latin typeface="Arial"/>
              <a:ea typeface="Arial"/>
              <a:cs typeface="Arial"/>
              <a:sym typeface="Arial"/>
            </a:endParaRPr>
          </a:p>
        </p:txBody>
      </p:sp>
      <p:sp>
        <p:nvSpPr>
          <p:cNvPr id="143" name="Shape 143"/>
          <p:cNvSpPr/>
          <p:nvPr/>
        </p:nvSpPr>
        <p:spPr>
          <a:xfrm>
            <a:off x="3601075" y="412200"/>
            <a:ext cx="2715600" cy="3036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GB" sz="1400" b="0" i="0" u="sng" strike="noStrike" cap="none">
                <a:solidFill>
                  <a:schemeClr val="hlink"/>
                </a:solidFill>
                <a:latin typeface="Arial"/>
                <a:ea typeface="Arial"/>
                <a:cs typeface="Arial"/>
                <a:sym typeface="Arial"/>
                <a:hlinkClick r:id="rId7"/>
              </a:rPr>
              <a:t>https://neuronlp.fruitflybrain.org</a:t>
            </a:r>
            <a:endParaRPr sz="1800" b="0" i="0" u="none" strike="noStrike" cap="none">
              <a:solidFill>
                <a:srgbClr val="000000"/>
              </a:solidFill>
              <a:latin typeface="Arial"/>
              <a:ea typeface="Arial"/>
              <a:cs typeface="Arial"/>
              <a:sym typeface="Arial"/>
            </a:endParaRPr>
          </a:p>
        </p:txBody>
      </p:sp>
      <p:sp>
        <p:nvSpPr>
          <p:cNvPr id="144" name="Shape 144"/>
          <p:cNvSpPr/>
          <p:nvPr/>
        </p:nvSpPr>
        <p:spPr>
          <a:xfrm>
            <a:off x="6204250" y="6520425"/>
            <a:ext cx="3521400" cy="930300"/>
          </a:xfrm>
          <a:prstGeom prst="rect">
            <a:avLst/>
          </a:prstGeom>
          <a:solidFill>
            <a:srgbClr val="D9EAD3"/>
          </a:solidFill>
          <a:ln>
            <a:noFill/>
          </a:ln>
          <a:effectLst>
            <a:outerShdw blurRad="57150" dist="19050" dir="5400000" algn="ctr" rotWithShape="0">
              <a:srgbClr val="000000">
                <a:alpha val="62745"/>
              </a:srgbClr>
            </a:outerShdw>
          </a:effectLst>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GB" sz="1200" b="0" i="0" u="none" strike="noStrike" cap="none">
                <a:solidFill>
                  <a:srgbClr val="404040"/>
                </a:solidFill>
                <a:latin typeface="Arial"/>
                <a:ea typeface="Arial"/>
                <a:cs typeface="Arial"/>
                <a:sym typeface="Arial"/>
              </a:rPr>
              <a:t>Additional Demos are available in the Exercises and on the NeuroNLP webpage (larva</a:t>
            </a:r>
            <a:r>
              <a:rPr lang="en-GB" sz="1200">
                <a:solidFill>
                  <a:srgbClr val="404040"/>
                </a:solidFill>
              </a:rPr>
              <a:t> or </a:t>
            </a:r>
            <a:r>
              <a:rPr lang="en-GB" sz="1200" b="0" i="0" u="none" strike="noStrike" cap="none">
                <a:solidFill>
                  <a:srgbClr val="404040"/>
                </a:solidFill>
                <a:latin typeface="Arial"/>
                <a:ea typeface="Arial"/>
                <a:cs typeface="Arial"/>
                <a:sym typeface="Arial"/>
              </a:rPr>
              <a:t>adult</a:t>
            </a:r>
            <a:r>
              <a:rPr lang="en-GB" sz="1200">
                <a:solidFill>
                  <a:srgbClr val="404040"/>
                </a:solidFill>
              </a:rPr>
              <a:t>)</a:t>
            </a:r>
            <a:r>
              <a:rPr lang="en-GB" sz="1200" b="0" i="0" u="none" strike="noStrike" cap="none">
                <a:solidFill>
                  <a:srgbClr val="404040"/>
                </a:solidFill>
                <a:latin typeface="Arial"/>
                <a:ea typeface="Arial"/>
                <a:cs typeface="Arial"/>
                <a:sym typeface="Arial"/>
              </a:rPr>
              <a:t> </a:t>
            </a:r>
            <a:endParaRPr sz="1200">
              <a:solidFill>
                <a:srgbClr val="404040"/>
              </a:solidFill>
            </a:endParaRPr>
          </a:p>
          <a:p>
            <a:pPr marL="0" marR="0" lvl="0" indent="0" algn="l" rtl="0">
              <a:lnSpc>
                <a:spcPct val="100000"/>
              </a:lnSpc>
              <a:spcBef>
                <a:spcPts val="0"/>
              </a:spcBef>
              <a:spcAft>
                <a:spcPts val="0"/>
              </a:spcAft>
              <a:buNone/>
            </a:pPr>
            <a:endParaRPr sz="1200">
              <a:solidFill>
                <a:srgbClr val="404040"/>
              </a:solidFill>
            </a:endParaRPr>
          </a:p>
          <a:p>
            <a:pPr marL="0" marR="0" lvl="0" indent="0" algn="l" rtl="0">
              <a:lnSpc>
                <a:spcPct val="100000"/>
              </a:lnSpc>
              <a:spcBef>
                <a:spcPts val="0"/>
              </a:spcBef>
              <a:spcAft>
                <a:spcPts val="0"/>
              </a:spcAft>
              <a:buNone/>
            </a:pPr>
            <a:r>
              <a:rPr lang="en-GB" sz="1200" b="0" i="0" u="sng" strike="noStrike" cap="none">
                <a:solidFill>
                  <a:schemeClr val="hlink"/>
                </a:solidFill>
                <a:latin typeface="Arial"/>
                <a:ea typeface="Arial"/>
                <a:cs typeface="Arial"/>
                <a:sym typeface="Arial"/>
                <a:hlinkClick r:id="rId7"/>
              </a:rPr>
              <a:t>NeuroNLP.adult</a:t>
            </a:r>
            <a:r>
              <a:rPr lang="en-GB" sz="1200" b="0" i="0" u="none" strike="noStrike" cap="none">
                <a:solidFill>
                  <a:srgbClr val="C00000"/>
                </a:solidFill>
                <a:latin typeface="Arial"/>
                <a:ea typeface="Arial"/>
                <a:cs typeface="Arial"/>
                <a:sym typeface="Arial"/>
              </a:rPr>
              <a:t> or </a:t>
            </a:r>
            <a:r>
              <a:rPr lang="en-GB" sz="1200" b="0" i="0" u="sng" strike="noStrike" cap="none">
                <a:solidFill>
                  <a:schemeClr val="hlink"/>
                </a:solidFill>
                <a:latin typeface="Arial"/>
                <a:ea typeface="Arial"/>
                <a:cs typeface="Arial"/>
                <a:sym typeface="Arial"/>
                <a:hlinkClick r:id="rId8"/>
              </a:rPr>
              <a:t>NeuroNLP.larva</a:t>
            </a:r>
            <a:r>
              <a:rPr lang="en-GB" sz="1200" b="0" i="0" u="none" strike="noStrike" cap="none">
                <a:solidFill>
                  <a:srgbClr val="FFFFFF"/>
                </a:solidFill>
                <a:latin typeface="Arial"/>
                <a:ea typeface="Arial"/>
                <a:cs typeface="Arial"/>
                <a:sym typeface="Arial"/>
              </a:rPr>
              <a:t> </a:t>
            </a:r>
            <a:r>
              <a:rPr lang="en-GB" sz="1200" b="0" i="0" u="none" strike="noStrike" cap="none">
                <a:solidFill>
                  <a:srgbClr val="606060"/>
                </a:solidFill>
                <a:latin typeface="Arial"/>
                <a:ea typeface="Arial"/>
                <a:cs typeface="Arial"/>
                <a:sym typeface="Arial"/>
              </a:rPr>
              <a:t>&gt;&gt;&gt; </a:t>
            </a:r>
            <a:r>
              <a:rPr lang="en-GB" sz="1200" b="0" i="0" u="none" strike="noStrike" cap="none">
                <a:solidFill>
                  <a:srgbClr val="60C99C"/>
                </a:solidFill>
                <a:latin typeface="Arial"/>
                <a:ea typeface="Arial"/>
                <a:cs typeface="Arial"/>
                <a:sym typeface="Arial"/>
              </a:rPr>
              <a:t>Demos</a:t>
            </a:r>
            <a:r>
              <a:rPr lang="en-GB" sz="1200" b="0" i="0" u="none" strike="noStrike" cap="none">
                <a:solidFill>
                  <a:srgbClr val="FFFFFF"/>
                </a:solidFill>
                <a:latin typeface="Arial"/>
                <a:ea typeface="Arial"/>
                <a:cs typeface="Arial"/>
                <a:sym typeface="Arial"/>
              </a:rPr>
              <a:t>.</a:t>
            </a:r>
            <a:endParaRPr sz="1800" b="0" i="0" u="none" strike="noStrike" cap="none">
              <a:solidFill>
                <a:srgbClr val="000000"/>
              </a:solidFill>
              <a:latin typeface="Arial"/>
              <a:ea typeface="Arial"/>
              <a:cs typeface="Arial"/>
              <a:sym typeface="Arial"/>
            </a:endParaRPr>
          </a:p>
        </p:txBody>
      </p:sp>
      <p:sp>
        <p:nvSpPr>
          <p:cNvPr id="145" name="Shape 145"/>
          <p:cNvSpPr/>
          <p:nvPr/>
        </p:nvSpPr>
        <p:spPr>
          <a:xfrm>
            <a:off x="243650" y="6415275"/>
            <a:ext cx="5880300" cy="1180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GB" sz="1400" b="0" i="0" u="none" strike="noStrike" cap="none">
                <a:solidFill>
                  <a:srgbClr val="000000"/>
                </a:solidFill>
                <a:latin typeface="Arial"/>
                <a:ea typeface="Arial"/>
                <a:cs typeface="Arial"/>
                <a:sym typeface="Arial"/>
              </a:rPr>
              <a:t>NeuroNLP is a standalone </a:t>
            </a:r>
            <a:r>
              <a:rPr lang="en-GB"/>
              <a:t>tool</a:t>
            </a:r>
            <a:r>
              <a:rPr lang="en-GB" sz="1400" b="0" i="0" u="none" strike="noStrike" cap="none">
                <a:solidFill>
                  <a:srgbClr val="000000"/>
                </a:solidFill>
                <a:latin typeface="Arial"/>
                <a:ea typeface="Arial"/>
                <a:cs typeface="Arial"/>
                <a:sym typeface="Arial"/>
              </a:rPr>
              <a:t> for navigating fruit fly brain circuit data using </a:t>
            </a:r>
            <a:r>
              <a:rPr lang="en-GB" sz="1400" b="1" i="0" u="none" strike="noStrike" cap="none">
                <a:solidFill>
                  <a:srgbClr val="000000"/>
                </a:solidFill>
                <a:latin typeface="Arial"/>
                <a:ea typeface="Arial"/>
                <a:cs typeface="Arial"/>
                <a:sym typeface="Arial"/>
              </a:rPr>
              <a:t>natural language queries</a:t>
            </a:r>
            <a:r>
              <a:rPr lang="en-GB"/>
              <a:t>. A series of example queries are given above, and the final result can be tagged with a unique name (e.g., </a:t>
            </a:r>
            <a:r>
              <a:rPr lang="en-GB">
                <a:solidFill>
                  <a:schemeClr val="dk1"/>
                </a:solidFill>
              </a:rPr>
              <a:t>“EB_v3_step4”):</a:t>
            </a:r>
            <a:endParaRPr sz="1800">
              <a:solidFill>
                <a:schemeClr val="dk1"/>
              </a:solidFill>
            </a:endParaRPr>
          </a:p>
          <a:p>
            <a:pPr marL="0" lvl="0" indent="0" rtl="0">
              <a:spcBef>
                <a:spcPts val="0"/>
              </a:spcBef>
              <a:spcAft>
                <a:spcPts val="0"/>
              </a:spcAft>
              <a:buClr>
                <a:schemeClr val="dk1"/>
              </a:buClr>
              <a:buFont typeface="Arial"/>
              <a:buNone/>
            </a:pPr>
            <a:r>
              <a:rPr lang="en-GB" sz="1100" u="sng">
                <a:solidFill>
                  <a:schemeClr val="hlink"/>
                </a:solidFill>
                <a:latin typeface="Cutive"/>
                <a:ea typeface="Cutive"/>
                <a:cs typeface="Cutive"/>
                <a:sym typeface="Cutive"/>
                <a:hlinkClick r:id="rId9"/>
              </a:rPr>
              <a:t>https://neuronlp.fruitflybrain.org/index.html?tag=EB_v3_step4</a:t>
            </a:r>
            <a:endParaRPr sz="1800">
              <a:solidFill>
                <a:schemeClr val="dk1"/>
              </a:solidFill>
            </a:endParaRPr>
          </a:p>
          <a:p>
            <a:pPr marL="0" marR="0" lvl="0" indent="0" algn="l" rtl="0">
              <a:lnSpc>
                <a:spcPct val="100000"/>
              </a:lnSpc>
              <a:spcBef>
                <a:spcPts val="0"/>
              </a:spcBef>
              <a:spcAft>
                <a:spcPts val="0"/>
              </a:spcAft>
              <a:buNone/>
            </a:pPr>
            <a:endParaRPr/>
          </a:p>
        </p:txBody>
      </p:sp>
      <p:sp>
        <p:nvSpPr>
          <p:cNvPr id="146" name="Shape 146"/>
          <p:cNvSpPr/>
          <p:nvPr/>
        </p:nvSpPr>
        <p:spPr>
          <a:xfrm>
            <a:off x="1368000" y="3228564"/>
            <a:ext cx="3873900" cy="2721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GB" sz="1200" b="0" i="0" u="sng" strike="noStrike" cap="none">
                <a:solidFill>
                  <a:schemeClr val="hlink"/>
                </a:solidFill>
                <a:latin typeface="Arial"/>
                <a:ea typeface="Arial"/>
                <a:cs typeface="Arial"/>
                <a:sym typeface="Arial"/>
                <a:hlinkClick r:id="rId10"/>
              </a:rPr>
              <a:t>Show serotonergic neurons in the EB</a:t>
            </a:r>
            <a:endParaRPr sz="1800" b="0" i="0" u="none" strike="noStrike" cap="none">
              <a:solidFill>
                <a:srgbClr val="000000"/>
              </a:solidFill>
              <a:latin typeface="Arial"/>
              <a:ea typeface="Arial"/>
              <a:cs typeface="Arial"/>
              <a:sym typeface="Arial"/>
            </a:endParaRPr>
          </a:p>
        </p:txBody>
      </p:sp>
      <p:sp>
        <p:nvSpPr>
          <p:cNvPr id="147" name="Shape 147"/>
          <p:cNvSpPr/>
          <p:nvPr/>
        </p:nvSpPr>
        <p:spPr>
          <a:xfrm>
            <a:off x="5961240" y="3248004"/>
            <a:ext cx="2674500" cy="273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GB" sz="1200" b="0" i="0" u="sng" strike="noStrike" cap="none">
                <a:solidFill>
                  <a:schemeClr val="hlink"/>
                </a:solidFill>
                <a:latin typeface="Arial"/>
                <a:ea typeface="Arial"/>
                <a:cs typeface="Arial"/>
                <a:sym typeface="Arial"/>
                <a:hlinkClick r:id="rId11"/>
              </a:rPr>
              <a:t>Add glutamatergic neurons in the EB</a:t>
            </a:r>
            <a:endParaRPr sz="1800" b="0" i="0" u="none" strike="noStrike" cap="none">
              <a:solidFill>
                <a:srgbClr val="000000"/>
              </a:solidFill>
              <a:latin typeface="Arial"/>
              <a:ea typeface="Arial"/>
              <a:cs typeface="Arial"/>
              <a:sym typeface="Arial"/>
            </a:endParaRPr>
          </a:p>
        </p:txBody>
      </p:sp>
      <p:sp>
        <p:nvSpPr>
          <p:cNvPr id="148" name="Shape 148"/>
          <p:cNvSpPr/>
          <p:nvPr/>
        </p:nvSpPr>
        <p:spPr>
          <a:xfrm>
            <a:off x="1513800" y="6070044"/>
            <a:ext cx="2512800" cy="273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GB" sz="1200" b="0" i="0" u="sng" strike="noStrike" cap="none">
                <a:solidFill>
                  <a:schemeClr val="hlink"/>
                </a:solidFill>
                <a:latin typeface="Arial"/>
                <a:ea typeface="Arial"/>
                <a:cs typeface="Arial"/>
                <a:sym typeface="Arial"/>
                <a:hlinkClick r:id="rId12"/>
              </a:rPr>
              <a:t>Add GABAergic neurons in the EB</a:t>
            </a:r>
            <a:endParaRPr sz="1800" b="0" i="0" u="none" strike="noStrike" cap="none">
              <a:solidFill>
                <a:srgbClr val="000000"/>
              </a:solidFill>
              <a:latin typeface="Arial"/>
              <a:ea typeface="Arial"/>
              <a:cs typeface="Arial"/>
              <a:sym typeface="Arial"/>
            </a:endParaRPr>
          </a:p>
        </p:txBody>
      </p:sp>
      <p:sp>
        <p:nvSpPr>
          <p:cNvPr id="149" name="Shape 149"/>
          <p:cNvSpPr/>
          <p:nvPr/>
        </p:nvSpPr>
        <p:spPr>
          <a:xfrm>
            <a:off x="6123960" y="6070044"/>
            <a:ext cx="2487000" cy="273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GB" sz="1200" b="0" i="0" u="sng" strike="noStrike" cap="none">
                <a:solidFill>
                  <a:schemeClr val="hlink"/>
                </a:solidFill>
                <a:latin typeface="Arial"/>
                <a:ea typeface="Arial"/>
                <a:cs typeface="Arial"/>
                <a:sym typeface="Arial"/>
                <a:hlinkClick r:id="rId9"/>
              </a:rPr>
              <a:t>Add cholinergic neurons in the EB</a:t>
            </a:r>
            <a:endParaRPr sz="1800" b="0" i="0" u="none" strike="noStrike" cap="none">
              <a:solidFill>
                <a:srgbClr val="000000"/>
              </a:solidFill>
              <a:latin typeface="Arial"/>
              <a:ea typeface="Arial"/>
              <a:cs typeface="Arial"/>
              <a:sym typeface="Arial"/>
            </a:endParaRPr>
          </a:p>
        </p:txBody>
      </p:sp>
      <p:pic>
        <p:nvPicPr>
          <p:cNvPr id="150" name="Shape 150"/>
          <p:cNvPicPr preferRelativeResize="0"/>
          <p:nvPr/>
        </p:nvPicPr>
        <p:blipFill>
          <a:blip r:embed="rId13">
            <a:alphaModFix/>
          </a:blip>
          <a:stretch>
            <a:fillRect/>
          </a:stretch>
        </p:blipFill>
        <p:spPr>
          <a:xfrm>
            <a:off x="8735875" y="152412"/>
            <a:ext cx="1192342" cy="577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p:nvPr/>
        </p:nvSpPr>
        <p:spPr>
          <a:xfrm>
            <a:off x="628650" y="35275"/>
            <a:ext cx="7791300" cy="45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GB" sz="2400" b="0" i="0" u="none" strike="noStrike" cap="none">
                <a:solidFill>
                  <a:srgbClr val="000000"/>
                </a:solidFill>
                <a:latin typeface="Arial"/>
                <a:ea typeface="Arial"/>
                <a:cs typeface="Arial"/>
                <a:sym typeface="Arial"/>
              </a:rPr>
              <a:t>NeuroGFX: </a:t>
            </a:r>
            <a:r>
              <a:rPr lang="en-GB" sz="2400"/>
              <a:t>Generating Executable</a:t>
            </a:r>
            <a:r>
              <a:rPr lang="en-GB" sz="2400" b="0" i="0" u="none" strike="noStrike" cap="none">
                <a:solidFill>
                  <a:srgbClr val="000000"/>
                </a:solidFill>
                <a:latin typeface="Arial"/>
                <a:ea typeface="Arial"/>
                <a:cs typeface="Arial"/>
                <a:sym typeface="Arial"/>
              </a:rPr>
              <a:t> Fly Circuit Models </a:t>
            </a:r>
            <a:endParaRPr sz="1800" b="0" i="0" u="none" strike="noStrike" cap="none">
              <a:solidFill>
                <a:srgbClr val="000000"/>
              </a:solidFill>
              <a:latin typeface="Arial"/>
              <a:ea typeface="Arial"/>
              <a:cs typeface="Arial"/>
              <a:sym typeface="Arial"/>
            </a:endParaRPr>
          </a:p>
        </p:txBody>
      </p:sp>
      <p:sp>
        <p:nvSpPr>
          <p:cNvPr id="157" name="Shape 157"/>
          <p:cNvSpPr/>
          <p:nvPr/>
        </p:nvSpPr>
        <p:spPr>
          <a:xfrm>
            <a:off x="3456350" y="395650"/>
            <a:ext cx="2751600" cy="3036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GB" sz="1400" b="0" i="0" u="sng" strike="noStrike" cap="none">
                <a:solidFill>
                  <a:schemeClr val="hlink"/>
                </a:solidFill>
                <a:latin typeface="Arial"/>
                <a:ea typeface="Arial"/>
                <a:cs typeface="Arial"/>
                <a:sym typeface="Arial"/>
                <a:hlinkClick r:id="rId3"/>
              </a:rPr>
              <a:t>https://neurogfx.fruitflybrain.org</a:t>
            </a:r>
            <a:endParaRPr sz="1800" b="0" i="0" u="none" strike="noStrike" cap="none">
              <a:solidFill>
                <a:srgbClr val="000000"/>
              </a:solidFill>
              <a:latin typeface="Arial"/>
              <a:ea typeface="Arial"/>
              <a:cs typeface="Arial"/>
              <a:sym typeface="Arial"/>
            </a:endParaRPr>
          </a:p>
        </p:txBody>
      </p:sp>
      <p:sp>
        <p:nvSpPr>
          <p:cNvPr id="158" name="Shape 158"/>
          <p:cNvSpPr/>
          <p:nvPr/>
        </p:nvSpPr>
        <p:spPr>
          <a:xfrm>
            <a:off x="307075" y="5306300"/>
            <a:ext cx="5980500" cy="461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GB" sz="1400" b="0" i="0" u="none" strike="noStrike" cap="none">
                <a:solidFill>
                  <a:srgbClr val="000000"/>
                </a:solidFill>
                <a:latin typeface="Arial"/>
                <a:ea typeface="Arial"/>
                <a:cs typeface="Arial"/>
                <a:sym typeface="Arial"/>
              </a:rPr>
              <a:t>NeuroGFX is a standalone </a:t>
            </a:r>
            <a:r>
              <a:rPr lang="en-GB"/>
              <a:t>tool</a:t>
            </a:r>
            <a:r>
              <a:rPr lang="en-GB" sz="1400" b="0" i="0" u="none" strike="noStrike" cap="none">
                <a:solidFill>
                  <a:srgbClr val="000000"/>
                </a:solidFill>
                <a:latin typeface="Arial"/>
                <a:ea typeface="Arial"/>
                <a:cs typeface="Arial"/>
                <a:sym typeface="Arial"/>
              </a:rPr>
              <a:t> </a:t>
            </a:r>
            <a:r>
              <a:rPr lang="en-GB"/>
              <a:t>for </a:t>
            </a:r>
            <a:r>
              <a:rPr lang="en-GB" sz="1400" b="0" i="0" u="none" strike="noStrike" cap="none">
                <a:solidFill>
                  <a:srgbClr val="000000"/>
                </a:solidFill>
                <a:latin typeface="Arial"/>
                <a:ea typeface="Arial"/>
                <a:cs typeface="Arial"/>
                <a:sym typeface="Arial"/>
              </a:rPr>
              <a:t>explor</a:t>
            </a:r>
            <a:r>
              <a:rPr lang="en-GB"/>
              <a:t>ing</a:t>
            </a:r>
            <a:r>
              <a:rPr lang="en-GB" sz="1400" b="0" i="0" u="none" strike="noStrike" cap="none">
                <a:solidFill>
                  <a:srgbClr val="000000"/>
                </a:solidFill>
                <a:latin typeface="Arial"/>
                <a:ea typeface="Arial"/>
                <a:cs typeface="Arial"/>
                <a:sym typeface="Arial"/>
              </a:rPr>
              <a:t> the function of neural circuit models </a:t>
            </a:r>
            <a:r>
              <a:rPr lang="en-GB"/>
              <a:t>at three levels of abstraction: whole brain level, neuropil level and local circuit level.</a:t>
            </a:r>
            <a:endParaRPr sz="1800" b="0" i="0" u="none" strike="noStrike" cap="none">
              <a:solidFill>
                <a:srgbClr val="000000"/>
              </a:solidFill>
              <a:latin typeface="Arial"/>
              <a:ea typeface="Arial"/>
              <a:cs typeface="Arial"/>
              <a:sym typeface="Arial"/>
            </a:endParaRPr>
          </a:p>
        </p:txBody>
      </p:sp>
      <p:pic>
        <p:nvPicPr>
          <p:cNvPr id="159" name="Shape 159"/>
          <p:cNvPicPr preferRelativeResize="0"/>
          <p:nvPr/>
        </p:nvPicPr>
        <p:blipFill rotWithShape="1">
          <a:blip r:embed="rId4">
            <a:alphaModFix/>
          </a:blip>
          <a:srcRect/>
          <a:stretch/>
        </p:blipFill>
        <p:spPr>
          <a:xfrm>
            <a:off x="307085" y="811320"/>
            <a:ext cx="9466200" cy="4259521"/>
          </a:xfrm>
          <a:prstGeom prst="rect">
            <a:avLst/>
          </a:prstGeom>
          <a:noFill/>
          <a:ln>
            <a:noFill/>
          </a:ln>
        </p:spPr>
      </p:pic>
      <p:sp>
        <p:nvSpPr>
          <p:cNvPr id="160" name="Shape 160"/>
          <p:cNvSpPr/>
          <p:nvPr/>
        </p:nvSpPr>
        <p:spPr>
          <a:xfrm>
            <a:off x="6351475" y="5306300"/>
            <a:ext cx="3384300" cy="2062800"/>
          </a:xfrm>
          <a:prstGeom prst="rect">
            <a:avLst/>
          </a:prstGeom>
          <a:solidFill>
            <a:srgbClr val="D9EAD3"/>
          </a:solidFill>
          <a:ln>
            <a:noFill/>
          </a:ln>
          <a:effectLst>
            <a:outerShdw blurRad="57150" dist="19050" dir="5400000" algn="ctr" rotWithShape="0">
              <a:srgbClr val="000000">
                <a:alpha val="62745"/>
              </a:srgbClr>
            </a:outerShdw>
          </a:effectLst>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GB" sz="1400" b="0" i="0" u="sng" strike="noStrike" cap="none">
                <a:solidFill>
                  <a:srgbClr val="262626"/>
                </a:solidFill>
                <a:latin typeface="Arial"/>
                <a:ea typeface="Arial"/>
                <a:cs typeface="Arial"/>
                <a:sym typeface="Arial"/>
              </a:rPr>
              <a:t>Additional Links:</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285840" marR="0" lvl="0" indent="-285480" algn="l" rtl="0">
              <a:lnSpc>
                <a:spcPct val="100000"/>
              </a:lnSpc>
              <a:spcBef>
                <a:spcPts val="0"/>
              </a:spcBef>
              <a:spcAft>
                <a:spcPts val="0"/>
              </a:spcAft>
              <a:buClr>
                <a:srgbClr val="3333CC"/>
              </a:buClr>
              <a:buSzPts val="1200"/>
              <a:buFont typeface="Arial"/>
              <a:buChar char="•"/>
            </a:pPr>
            <a:r>
              <a:rPr lang="en-GB" sz="1200" b="0" i="0" u="sng" strike="noStrike" cap="none">
                <a:solidFill>
                  <a:schemeClr val="hlink"/>
                </a:solidFill>
                <a:latin typeface="Arial"/>
                <a:ea typeface="Arial"/>
                <a:cs typeface="Arial"/>
                <a:sym typeface="Arial"/>
                <a:hlinkClick r:id="rId3"/>
              </a:rPr>
              <a:t>Neural Circuit Function at Neuropil Level: Antennal Lobe</a:t>
            </a:r>
            <a:r>
              <a:rPr lang="en-GB" sz="1200" b="0" i="0" u="none" strike="noStrike" cap="none">
                <a:solidFill>
                  <a:srgbClr val="3333CC"/>
                </a:solidFill>
                <a:latin typeface="Arial"/>
                <a:ea typeface="Arial"/>
                <a:cs typeface="Arial"/>
                <a:sym typeface="Arial"/>
              </a:rPr>
              <a:t> </a:t>
            </a:r>
            <a:endParaRPr sz="1200" b="0" i="0" u="none" strike="noStrike" cap="none">
              <a:solidFill>
                <a:srgbClr val="3333CC"/>
              </a:solidFill>
              <a:latin typeface="Arial"/>
              <a:ea typeface="Arial"/>
              <a:cs typeface="Arial"/>
              <a:sym typeface="Arial"/>
            </a:endParaRPr>
          </a:p>
          <a:p>
            <a:pPr marL="0" marR="0" lvl="0" indent="0" algn="l" rtl="0">
              <a:lnSpc>
                <a:spcPct val="100000"/>
              </a:lnSpc>
              <a:spcBef>
                <a:spcPts val="0"/>
              </a:spcBef>
              <a:spcAft>
                <a:spcPts val="0"/>
              </a:spcAft>
              <a:buNone/>
            </a:pPr>
            <a:endParaRPr sz="1200">
              <a:solidFill>
                <a:srgbClr val="3333CC"/>
              </a:solidFill>
            </a:endParaRPr>
          </a:p>
          <a:p>
            <a:pPr marL="285840" marR="0" lvl="0" indent="-285479" algn="l" rtl="0">
              <a:lnSpc>
                <a:spcPct val="100000"/>
              </a:lnSpc>
              <a:spcBef>
                <a:spcPts val="0"/>
              </a:spcBef>
              <a:spcAft>
                <a:spcPts val="0"/>
              </a:spcAft>
              <a:buClr>
                <a:srgbClr val="3333CC"/>
              </a:buClr>
              <a:buSzPts val="1200"/>
              <a:buFont typeface="Arial"/>
              <a:buChar char="•"/>
            </a:pPr>
            <a:r>
              <a:rPr lang="en-GB" sz="1200" b="0" i="0" u="sng" strike="noStrike" cap="none">
                <a:solidFill>
                  <a:schemeClr val="hlink"/>
                </a:solidFill>
                <a:latin typeface="Arial"/>
                <a:ea typeface="Arial"/>
                <a:cs typeface="Arial"/>
                <a:sym typeface="Arial"/>
                <a:hlinkClick r:id="rId5"/>
              </a:rPr>
              <a:t>Neural Circuit Function at Local Circuit Level: A cartridge in the Lamina</a:t>
            </a:r>
            <a:r>
              <a:rPr lang="en-GB" sz="1200" b="0" i="0" u="none" strike="noStrike" cap="none">
                <a:solidFill>
                  <a:srgbClr val="3333CC"/>
                </a:solidFill>
                <a:latin typeface="Arial"/>
                <a:ea typeface="Arial"/>
                <a:cs typeface="Arial"/>
                <a:sym typeface="Arial"/>
              </a:rPr>
              <a:t> </a:t>
            </a:r>
            <a:endParaRPr sz="1800" b="0" i="0" u="none" strike="noStrike" cap="none">
              <a:solidFill>
                <a:srgbClr val="000000"/>
              </a:solidFill>
              <a:latin typeface="Arial"/>
              <a:ea typeface="Arial"/>
              <a:cs typeface="Arial"/>
              <a:sym typeface="Arial"/>
            </a:endParaRPr>
          </a:p>
        </p:txBody>
      </p:sp>
      <p:sp>
        <p:nvSpPr>
          <p:cNvPr id="161" name="Shape 161"/>
          <p:cNvSpPr/>
          <p:nvPr/>
        </p:nvSpPr>
        <p:spPr>
          <a:xfrm>
            <a:off x="307070" y="6049215"/>
            <a:ext cx="59316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GB" sz="1400" b="0" i="0" u="none" strike="noStrike" cap="none">
                <a:solidFill>
                  <a:srgbClr val="000000"/>
                </a:solidFill>
                <a:latin typeface="Arial"/>
                <a:ea typeface="Arial"/>
                <a:cs typeface="Arial"/>
                <a:sym typeface="Arial"/>
              </a:rPr>
              <a:t>The fruit fly brain shown on whole brain level on the left is typically decomposed into some 50 neuropils. The circuit diagram </a:t>
            </a:r>
            <a:r>
              <a:rPr lang="en-GB">
                <a:solidFill>
                  <a:schemeClr val="dk1"/>
                </a:solidFill>
              </a:rPr>
              <a:t>shown on the right depicts</a:t>
            </a:r>
            <a:r>
              <a:rPr lang="en-GB" sz="1400" b="0" i="0" u="none" strike="noStrike" cap="none">
                <a:solidFill>
                  <a:srgbClr val="000000"/>
                </a:solidFill>
                <a:latin typeface="Arial"/>
                <a:ea typeface="Arial"/>
                <a:cs typeface="Arial"/>
                <a:sym typeface="Arial"/>
              </a:rPr>
              <a:t> the network of Local Processing Units, </a:t>
            </a:r>
            <a:r>
              <a:rPr lang="en-GB"/>
              <a:t>each</a:t>
            </a:r>
            <a:r>
              <a:rPr lang="en-GB" sz="1400" b="0" i="0" u="none" strike="noStrike" cap="none">
                <a:solidFill>
                  <a:srgbClr val="000000"/>
                </a:solidFill>
                <a:latin typeface="Arial"/>
                <a:ea typeface="Arial"/>
                <a:cs typeface="Arial"/>
                <a:sym typeface="Arial"/>
              </a:rPr>
              <a:t> model</a:t>
            </a:r>
            <a:r>
              <a:rPr lang="en-GB"/>
              <a:t>ing a </a:t>
            </a:r>
            <a:r>
              <a:rPr lang="en-GB" sz="1400" b="0" i="0" u="none" strike="noStrike" cap="none">
                <a:solidFill>
                  <a:srgbClr val="000000"/>
                </a:solidFill>
                <a:latin typeface="Arial"/>
                <a:ea typeface="Arial"/>
                <a:cs typeface="Arial"/>
                <a:sym typeface="Arial"/>
              </a:rPr>
              <a:t>neuropil. </a:t>
            </a:r>
            <a:endParaRPr sz="1800" b="0" i="0" u="none" strike="noStrike" cap="none">
              <a:solidFill>
                <a:srgbClr val="000000"/>
              </a:solidFill>
              <a:latin typeface="Arial"/>
              <a:ea typeface="Arial"/>
              <a:cs typeface="Arial"/>
              <a:sym typeface="Arial"/>
            </a:endParaRPr>
          </a:p>
        </p:txBody>
      </p:sp>
      <p:pic>
        <p:nvPicPr>
          <p:cNvPr id="162" name="Shape 162"/>
          <p:cNvPicPr preferRelativeResize="0"/>
          <p:nvPr/>
        </p:nvPicPr>
        <p:blipFill>
          <a:blip r:embed="rId6">
            <a:alphaModFix/>
          </a:blip>
          <a:stretch>
            <a:fillRect/>
          </a:stretch>
        </p:blipFill>
        <p:spPr>
          <a:xfrm>
            <a:off x="8735875" y="151062"/>
            <a:ext cx="1192342" cy="57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p:nvPr/>
        </p:nvSpPr>
        <p:spPr>
          <a:xfrm>
            <a:off x="2363613" y="157725"/>
            <a:ext cx="55419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2400">
                <a:solidFill>
                  <a:schemeClr val="dk1"/>
                </a:solidFill>
              </a:rPr>
              <a:t>Interactive Computing with FlyBrainLab</a:t>
            </a:r>
            <a:endParaRPr sz="2400"/>
          </a:p>
        </p:txBody>
      </p:sp>
      <p:pic>
        <p:nvPicPr>
          <p:cNvPr id="168" name="Shape 168"/>
          <p:cNvPicPr preferRelativeResize="0"/>
          <p:nvPr/>
        </p:nvPicPr>
        <p:blipFill rotWithShape="1">
          <a:blip r:embed="rId3">
            <a:alphaModFix/>
          </a:blip>
          <a:srcRect t="2460" b="-2460"/>
          <a:stretch/>
        </p:blipFill>
        <p:spPr>
          <a:xfrm>
            <a:off x="706987" y="909075"/>
            <a:ext cx="8855174" cy="4947575"/>
          </a:xfrm>
          <a:prstGeom prst="rect">
            <a:avLst/>
          </a:prstGeom>
          <a:noFill/>
          <a:ln>
            <a:noFill/>
          </a:ln>
        </p:spPr>
      </p:pic>
      <p:sp>
        <p:nvSpPr>
          <p:cNvPr id="169" name="Shape 169"/>
          <p:cNvSpPr txBox="1"/>
          <p:nvPr/>
        </p:nvSpPr>
        <p:spPr>
          <a:xfrm>
            <a:off x="4912450" y="6763650"/>
            <a:ext cx="4943400" cy="753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b="1" i="1">
                <a:solidFill>
                  <a:schemeClr val="dk1"/>
                </a:solidFill>
              </a:rPr>
              <a:t>If desired, a</a:t>
            </a:r>
            <a:r>
              <a:rPr lang="en-GB" sz="1800" b="1" i="1">
                <a:solidFill>
                  <a:schemeClr val="dk1"/>
                </a:solidFill>
                <a:latin typeface="Arial"/>
                <a:ea typeface="Arial"/>
                <a:cs typeface="Arial"/>
                <a:sym typeface="Arial"/>
              </a:rPr>
              <a:t>ll panels interactively respond to commands from </a:t>
            </a:r>
            <a:r>
              <a:rPr lang="en-GB" sz="1800" b="1" i="1">
                <a:solidFill>
                  <a:schemeClr val="dk1"/>
                </a:solidFill>
              </a:rPr>
              <a:t>another panel</a:t>
            </a:r>
            <a:r>
              <a:rPr lang="en-GB" sz="1800" b="1" i="1">
                <a:solidFill>
                  <a:schemeClr val="dk1"/>
                </a:solidFill>
                <a:latin typeface="Arial"/>
                <a:ea typeface="Arial"/>
                <a:cs typeface="Arial"/>
                <a:sym typeface="Arial"/>
              </a:rPr>
              <a:t>.</a:t>
            </a:r>
            <a:endParaRPr/>
          </a:p>
        </p:txBody>
      </p:sp>
      <p:sp>
        <p:nvSpPr>
          <p:cNvPr id="170" name="Shape 170"/>
          <p:cNvSpPr txBox="1"/>
          <p:nvPr/>
        </p:nvSpPr>
        <p:spPr>
          <a:xfrm>
            <a:off x="396750" y="5895250"/>
            <a:ext cx="9373800" cy="753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a:t>FlyBrainLab is an in silico workbench that enables the exploration of fly brain function directly from biological data. It integrates the NeuroArch database and the Neurokernel emulation platform with a JupyterLab-based interface, and allow users to query biological data, construct executable circuits and analyze execution results interactively.  </a:t>
            </a:r>
            <a:endParaRPr/>
          </a:p>
        </p:txBody>
      </p:sp>
      <p:sp>
        <p:nvSpPr>
          <p:cNvPr id="171" name="Shape 171"/>
          <p:cNvSpPr txBox="1"/>
          <p:nvPr/>
        </p:nvSpPr>
        <p:spPr>
          <a:xfrm>
            <a:off x="396738" y="6687450"/>
            <a:ext cx="4182900" cy="944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a:t>Users have full access to all commands and data in workspace both by using graphical interface and by executing code in Jupyter Notebooks.</a:t>
            </a:r>
            <a:endParaRPr/>
          </a:p>
        </p:txBody>
      </p:sp>
      <p:pic>
        <p:nvPicPr>
          <p:cNvPr id="172" name="Shape 172"/>
          <p:cNvPicPr preferRelativeResize="0"/>
          <p:nvPr/>
        </p:nvPicPr>
        <p:blipFill>
          <a:blip r:embed="rId4">
            <a:alphaModFix/>
          </a:blip>
          <a:stretch>
            <a:fillRect/>
          </a:stretch>
        </p:blipFill>
        <p:spPr>
          <a:xfrm>
            <a:off x="8735875" y="152412"/>
            <a:ext cx="1192342" cy="57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p:nvPr/>
        </p:nvSpPr>
        <p:spPr>
          <a:xfrm>
            <a:off x="865855" y="6733440"/>
            <a:ext cx="3338700" cy="5772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GB" sz="1600" b="0" strike="noStrike">
                <a:solidFill>
                  <a:srgbClr val="000000"/>
                </a:solidFill>
                <a:latin typeface="Arial"/>
                <a:ea typeface="Arial"/>
                <a:cs typeface="Arial"/>
                <a:sym typeface="Arial"/>
              </a:rPr>
              <a:t>Representation and manipulation of neural circuits</a:t>
            </a:r>
            <a:endParaRPr sz="1800" b="0" strike="noStrike">
              <a:solidFill>
                <a:srgbClr val="000000"/>
              </a:solidFill>
              <a:latin typeface="Arial"/>
              <a:ea typeface="Arial"/>
              <a:cs typeface="Arial"/>
              <a:sym typeface="Arial"/>
            </a:endParaRPr>
          </a:p>
        </p:txBody>
      </p:sp>
      <p:sp>
        <p:nvSpPr>
          <p:cNvPr id="179" name="Shape 179"/>
          <p:cNvSpPr/>
          <p:nvPr/>
        </p:nvSpPr>
        <p:spPr>
          <a:xfrm>
            <a:off x="5907805" y="6733455"/>
            <a:ext cx="3777600" cy="5772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GB" sz="1600" b="0" strike="noStrike">
                <a:solidFill>
                  <a:srgbClr val="000000"/>
                </a:solidFill>
                <a:latin typeface="Arial"/>
                <a:ea typeface="Arial"/>
                <a:cs typeface="Arial"/>
                <a:sym typeface="Arial"/>
              </a:rPr>
              <a:t>Massively parallel execution of neural circuits on GPUs</a:t>
            </a:r>
            <a:endParaRPr sz="1800" b="0" strike="noStrike">
              <a:solidFill>
                <a:srgbClr val="000000"/>
              </a:solidFill>
              <a:latin typeface="Arial"/>
              <a:ea typeface="Arial"/>
              <a:cs typeface="Arial"/>
              <a:sym typeface="Arial"/>
            </a:endParaRPr>
          </a:p>
        </p:txBody>
      </p:sp>
      <p:pic>
        <p:nvPicPr>
          <p:cNvPr id="180" name="Shape 180"/>
          <p:cNvPicPr preferRelativeResize="0"/>
          <p:nvPr/>
        </p:nvPicPr>
        <p:blipFill rotWithShape="1">
          <a:blip r:embed="rId3">
            <a:alphaModFix/>
          </a:blip>
          <a:srcRect l="11058" r="23875"/>
          <a:stretch/>
        </p:blipFill>
        <p:spPr>
          <a:xfrm>
            <a:off x="6806942" y="4248630"/>
            <a:ext cx="1840681" cy="1554480"/>
          </a:xfrm>
          <a:prstGeom prst="rect">
            <a:avLst/>
          </a:prstGeom>
          <a:noFill/>
          <a:ln>
            <a:noFill/>
          </a:ln>
        </p:spPr>
      </p:pic>
      <p:grpSp>
        <p:nvGrpSpPr>
          <p:cNvPr id="181" name="Shape 181"/>
          <p:cNvGrpSpPr/>
          <p:nvPr/>
        </p:nvGrpSpPr>
        <p:grpSpPr>
          <a:xfrm>
            <a:off x="1419200" y="4278435"/>
            <a:ext cx="2232000" cy="2047740"/>
            <a:chOff x="1512000" y="5090760"/>
            <a:chExt cx="2232000" cy="2047740"/>
          </a:xfrm>
        </p:grpSpPr>
        <p:sp>
          <p:nvSpPr>
            <p:cNvPr id="182" name="Shape 182"/>
            <p:cNvSpPr/>
            <p:nvPr/>
          </p:nvSpPr>
          <p:spPr>
            <a:xfrm>
              <a:off x="1512000" y="6706800"/>
              <a:ext cx="2232000" cy="431700"/>
            </a:xfrm>
            <a:prstGeom prst="rect">
              <a:avLst/>
            </a:prstGeom>
            <a:solidFill>
              <a:srgbClr val="674EA7"/>
            </a:solidFill>
            <a:ln>
              <a:noFill/>
            </a:ln>
            <a:effectLst>
              <a:outerShdw blurRad="57150" dist="19050" dir="5400000" algn="ctr" rotWithShape="0">
                <a:srgbClr val="000000">
                  <a:alpha val="62745"/>
                </a:srgbClr>
              </a:outerShdw>
            </a:effectLst>
          </p:spPr>
          <p:txBody>
            <a:bodyPr spcFirstLastPara="1" wrap="square" lIns="91425" tIns="45700" rIns="91425" bIns="45700" anchor="t" anchorCtr="0">
              <a:noAutofit/>
            </a:bodyPr>
            <a:lstStyle/>
            <a:p>
              <a:pPr marL="0" marR="0" lvl="0" indent="0" algn="ctr" rtl="0">
                <a:lnSpc>
                  <a:spcPct val="93000"/>
                </a:lnSpc>
                <a:spcBef>
                  <a:spcPts val="0"/>
                </a:spcBef>
                <a:spcAft>
                  <a:spcPts val="0"/>
                </a:spcAft>
                <a:buNone/>
              </a:pPr>
              <a:r>
                <a:rPr lang="en-GB" sz="1800" b="0" strike="noStrike">
                  <a:solidFill>
                    <a:srgbClr val="FFFFFF"/>
                  </a:solidFill>
                  <a:latin typeface="Arial"/>
                  <a:ea typeface="Arial"/>
                  <a:cs typeface="Arial"/>
                  <a:sym typeface="Arial"/>
                </a:rPr>
                <a:t>NeuroArch</a:t>
              </a:r>
              <a:endParaRPr sz="1800" b="0" strike="noStrike">
                <a:solidFill>
                  <a:srgbClr val="000000"/>
                </a:solidFill>
                <a:latin typeface="Arial"/>
                <a:ea typeface="Arial"/>
                <a:cs typeface="Arial"/>
                <a:sym typeface="Arial"/>
              </a:endParaRPr>
            </a:p>
          </p:txBody>
        </p:sp>
        <p:pic>
          <p:nvPicPr>
            <p:cNvPr id="183" name="Shape 183"/>
            <p:cNvPicPr preferRelativeResize="0"/>
            <p:nvPr/>
          </p:nvPicPr>
          <p:blipFill rotWithShape="1">
            <a:blip r:embed="rId4">
              <a:alphaModFix/>
            </a:blip>
            <a:srcRect/>
            <a:stretch/>
          </p:blipFill>
          <p:spPr>
            <a:xfrm>
              <a:off x="1872000" y="5090760"/>
              <a:ext cx="1467720" cy="1626480"/>
            </a:xfrm>
            <a:prstGeom prst="rect">
              <a:avLst/>
            </a:prstGeom>
            <a:noFill/>
            <a:ln>
              <a:noFill/>
            </a:ln>
          </p:spPr>
        </p:pic>
      </p:grpSp>
      <p:sp>
        <p:nvSpPr>
          <p:cNvPr id="184" name="Shape 184"/>
          <p:cNvSpPr/>
          <p:nvPr/>
        </p:nvSpPr>
        <p:spPr>
          <a:xfrm rot="10800000" flipH="1">
            <a:off x="3739605" y="5296167"/>
            <a:ext cx="2702538" cy="12258"/>
          </a:xfrm>
          <a:custGeom>
            <a:avLst/>
            <a:gdLst/>
            <a:ahLst/>
            <a:cxnLst/>
            <a:rect l="0" t="0" r="0" b="0"/>
            <a:pathLst>
              <a:path w="21600" h="21600" extrusionOk="0">
                <a:moveTo>
                  <a:pt x="0" y="0"/>
                </a:moveTo>
                <a:lnTo>
                  <a:pt x="21600" y="21600"/>
                </a:lnTo>
              </a:path>
            </a:pathLst>
          </a:custGeom>
          <a:solidFill>
            <a:srgbClr val="00B8FF"/>
          </a:solidFill>
          <a:ln w="50750" cap="flat" cmpd="sng">
            <a:solidFill>
              <a:srgbClr val="3F3F3F"/>
            </a:solidFill>
            <a:prstDash val="solid"/>
            <a:round/>
            <a:headEnd type="triangle" w="med" len="med"/>
            <a:tailEnd type="triangle" w="med" len="med"/>
          </a:ln>
        </p:spPr>
      </p:sp>
      <p:sp>
        <p:nvSpPr>
          <p:cNvPr id="185" name="Shape 185"/>
          <p:cNvSpPr/>
          <p:nvPr/>
        </p:nvSpPr>
        <p:spPr>
          <a:xfrm>
            <a:off x="2885560" y="125275"/>
            <a:ext cx="4309500" cy="456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GB" sz="2400"/>
              <a:t>FlyBrainLab: </a:t>
            </a:r>
            <a:r>
              <a:rPr lang="en-GB" sz="2400" b="0" strike="noStrike">
                <a:solidFill>
                  <a:srgbClr val="000000"/>
                </a:solidFill>
                <a:latin typeface="Arial"/>
                <a:ea typeface="Arial"/>
                <a:cs typeface="Arial"/>
                <a:sym typeface="Arial"/>
              </a:rPr>
              <a:t>Under The Hood</a:t>
            </a:r>
            <a:endParaRPr sz="2400" b="0" strike="noStrike">
              <a:solidFill>
                <a:srgbClr val="000000"/>
              </a:solidFill>
              <a:latin typeface="Arial"/>
              <a:ea typeface="Arial"/>
              <a:cs typeface="Arial"/>
              <a:sym typeface="Arial"/>
            </a:endParaRPr>
          </a:p>
        </p:txBody>
      </p:sp>
      <p:grpSp>
        <p:nvGrpSpPr>
          <p:cNvPr id="186" name="Shape 186"/>
          <p:cNvGrpSpPr/>
          <p:nvPr/>
        </p:nvGrpSpPr>
        <p:grpSpPr>
          <a:xfrm>
            <a:off x="6530560" y="4079490"/>
            <a:ext cx="2232000" cy="2310900"/>
            <a:chOff x="6552360" y="4838040"/>
            <a:chExt cx="2232000" cy="2310900"/>
          </a:xfrm>
        </p:grpSpPr>
        <p:sp>
          <p:nvSpPr>
            <p:cNvPr id="187" name="Shape 187"/>
            <p:cNvSpPr/>
            <p:nvPr/>
          </p:nvSpPr>
          <p:spPr>
            <a:xfrm>
              <a:off x="6552360" y="6717240"/>
              <a:ext cx="2232000" cy="431700"/>
            </a:xfrm>
            <a:prstGeom prst="rect">
              <a:avLst/>
            </a:prstGeom>
            <a:solidFill>
              <a:srgbClr val="674EA7"/>
            </a:solidFill>
            <a:ln>
              <a:noFill/>
            </a:ln>
            <a:effectLst>
              <a:outerShdw blurRad="57150" dist="19050" dir="5400000" algn="ctr" rotWithShape="0">
                <a:srgbClr val="000000">
                  <a:alpha val="62745"/>
                </a:srgbClr>
              </a:outerShdw>
            </a:effectLst>
          </p:spPr>
          <p:txBody>
            <a:bodyPr spcFirstLastPara="1" wrap="square" lIns="91425" tIns="45700" rIns="91425" bIns="45700" anchor="t" anchorCtr="0">
              <a:noAutofit/>
            </a:bodyPr>
            <a:lstStyle/>
            <a:p>
              <a:pPr marL="0" marR="0" lvl="0" indent="0" algn="ctr" rtl="0">
                <a:lnSpc>
                  <a:spcPct val="93000"/>
                </a:lnSpc>
                <a:spcBef>
                  <a:spcPts val="0"/>
                </a:spcBef>
                <a:spcAft>
                  <a:spcPts val="0"/>
                </a:spcAft>
                <a:buNone/>
              </a:pPr>
              <a:r>
                <a:rPr lang="en-GB" sz="1800" b="0" strike="noStrike">
                  <a:solidFill>
                    <a:srgbClr val="FFFFFF"/>
                  </a:solidFill>
                  <a:latin typeface="Arial"/>
                  <a:ea typeface="Arial"/>
                  <a:cs typeface="Arial"/>
                  <a:sym typeface="Arial"/>
                </a:rPr>
                <a:t>Neurokernel</a:t>
              </a:r>
              <a:endParaRPr sz="1800" b="0" strike="noStrike">
                <a:solidFill>
                  <a:srgbClr val="000000"/>
                </a:solidFill>
                <a:latin typeface="Arial"/>
                <a:ea typeface="Arial"/>
                <a:cs typeface="Arial"/>
                <a:sym typeface="Arial"/>
              </a:endParaRPr>
            </a:p>
          </p:txBody>
        </p:sp>
        <p:pic>
          <p:nvPicPr>
            <p:cNvPr id="188" name="Shape 188"/>
            <p:cNvPicPr preferRelativeResize="0"/>
            <p:nvPr/>
          </p:nvPicPr>
          <p:blipFill rotWithShape="1">
            <a:blip r:embed="rId5">
              <a:alphaModFix/>
            </a:blip>
            <a:srcRect/>
            <a:stretch/>
          </p:blipFill>
          <p:spPr>
            <a:xfrm>
              <a:off x="6754320" y="4838040"/>
              <a:ext cx="1828440" cy="1828440"/>
            </a:xfrm>
            <a:prstGeom prst="rect">
              <a:avLst/>
            </a:prstGeom>
            <a:noFill/>
            <a:ln>
              <a:noFill/>
            </a:ln>
          </p:spPr>
        </p:pic>
      </p:grpSp>
      <p:sp>
        <p:nvSpPr>
          <p:cNvPr id="189" name="Shape 189"/>
          <p:cNvSpPr/>
          <p:nvPr/>
        </p:nvSpPr>
        <p:spPr>
          <a:xfrm>
            <a:off x="3940738" y="861163"/>
            <a:ext cx="2232000" cy="431700"/>
          </a:xfrm>
          <a:prstGeom prst="rect">
            <a:avLst/>
          </a:prstGeom>
          <a:solidFill>
            <a:srgbClr val="674EA7"/>
          </a:solidFill>
          <a:ln>
            <a:noFill/>
          </a:ln>
          <a:effectLst>
            <a:outerShdw blurRad="57150" dist="19050" dir="5400000" algn="ctr" rotWithShape="0">
              <a:srgbClr val="000000">
                <a:alpha val="62750"/>
              </a:srgbClr>
            </a:outerShdw>
          </a:effectLst>
        </p:spPr>
        <p:txBody>
          <a:bodyPr spcFirstLastPara="1" wrap="square" lIns="91425" tIns="45700" rIns="91425" bIns="45700" anchor="t" anchorCtr="0">
            <a:noAutofit/>
          </a:bodyPr>
          <a:lstStyle/>
          <a:p>
            <a:pPr marL="0" marR="0" lvl="0" indent="0" algn="ctr" rtl="0">
              <a:lnSpc>
                <a:spcPct val="93000"/>
              </a:lnSpc>
              <a:spcBef>
                <a:spcPts val="0"/>
              </a:spcBef>
              <a:spcAft>
                <a:spcPts val="0"/>
              </a:spcAft>
              <a:buNone/>
            </a:pPr>
            <a:r>
              <a:rPr lang="en-GB" sz="1800" b="0" strike="noStrike">
                <a:solidFill>
                  <a:srgbClr val="FFFFFF"/>
                </a:solidFill>
                <a:latin typeface="Arial"/>
                <a:ea typeface="Arial"/>
                <a:cs typeface="Arial"/>
                <a:sym typeface="Arial"/>
              </a:rPr>
              <a:t>Neuro</a:t>
            </a:r>
            <a:r>
              <a:rPr lang="en-GB" sz="1800">
                <a:solidFill>
                  <a:srgbClr val="FFFFFF"/>
                </a:solidFill>
              </a:rPr>
              <a:t>Mynerva</a:t>
            </a:r>
            <a:endParaRPr sz="1800" b="0" strike="noStrike">
              <a:solidFill>
                <a:srgbClr val="000000"/>
              </a:solidFill>
              <a:latin typeface="Arial"/>
              <a:ea typeface="Arial"/>
              <a:cs typeface="Arial"/>
              <a:sym typeface="Arial"/>
            </a:endParaRPr>
          </a:p>
        </p:txBody>
      </p:sp>
      <p:sp>
        <p:nvSpPr>
          <p:cNvPr id="190" name="Shape 190"/>
          <p:cNvSpPr/>
          <p:nvPr/>
        </p:nvSpPr>
        <p:spPr>
          <a:xfrm rot="10800000" flipH="1">
            <a:off x="3862875" y="3675912"/>
            <a:ext cx="1117854" cy="1229688"/>
          </a:xfrm>
          <a:custGeom>
            <a:avLst/>
            <a:gdLst/>
            <a:ahLst/>
            <a:cxnLst/>
            <a:rect l="0" t="0" r="0" b="0"/>
            <a:pathLst>
              <a:path w="21600" h="21600" extrusionOk="0">
                <a:moveTo>
                  <a:pt x="0" y="0"/>
                </a:moveTo>
                <a:lnTo>
                  <a:pt x="21600" y="21600"/>
                </a:lnTo>
              </a:path>
            </a:pathLst>
          </a:custGeom>
          <a:solidFill>
            <a:srgbClr val="00B8FF"/>
          </a:solidFill>
          <a:ln w="50750" cap="flat" cmpd="sng">
            <a:solidFill>
              <a:srgbClr val="3F3F3F"/>
            </a:solidFill>
            <a:prstDash val="solid"/>
            <a:round/>
            <a:headEnd type="triangle" w="med" len="med"/>
            <a:tailEnd type="triangle" w="med" len="med"/>
          </a:ln>
        </p:spPr>
      </p:sp>
      <p:sp>
        <p:nvSpPr>
          <p:cNvPr id="191" name="Shape 191"/>
          <p:cNvSpPr/>
          <p:nvPr/>
        </p:nvSpPr>
        <p:spPr>
          <a:xfrm rot="10800000">
            <a:off x="5158275" y="3675912"/>
            <a:ext cx="1117854" cy="1229688"/>
          </a:xfrm>
          <a:custGeom>
            <a:avLst/>
            <a:gdLst/>
            <a:ahLst/>
            <a:cxnLst/>
            <a:rect l="0" t="0" r="0" b="0"/>
            <a:pathLst>
              <a:path w="21600" h="21600" extrusionOk="0">
                <a:moveTo>
                  <a:pt x="0" y="0"/>
                </a:moveTo>
                <a:lnTo>
                  <a:pt x="21600" y="21600"/>
                </a:lnTo>
              </a:path>
            </a:pathLst>
          </a:custGeom>
          <a:solidFill>
            <a:srgbClr val="00B8FF"/>
          </a:solidFill>
          <a:ln w="50750" cap="flat" cmpd="sng">
            <a:solidFill>
              <a:srgbClr val="3F3F3F"/>
            </a:solidFill>
            <a:prstDash val="solid"/>
            <a:round/>
            <a:headEnd type="triangle" w="med" len="med"/>
            <a:tailEnd type="triangle" w="med" len="med"/>
          </a:ln>
        </p:spPr>
      </p:sp>
      <p:sp>
        <p:nvSpPr>
          <p:cNvPr id="192" name="Shape 192"/>
          <p:cNvSpPr/>
          <p:nvPr/>
        </p:nvSpPr>
        <p:spPr>
          <a:xfrm>
            <a:off x="6127250" y="932871"/>
            <a:ext cx="3338700" cy="360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GB" sz="1600"/>
              <a:t>Interactive user interface</a:t>
            </a:r>
            <a:endParaRPr sz="1800" b="0" strike="noStrike">
              <a:solidFill>
                <a:srgbClr val="000000"/>
              </a:solidFill>
              <a:latin typeface="Arial"/>
              <a:ea typeface="Arial"/>
              <a:cs typeface="Arial"/>
              <a:sym typeface="Arial"/>
            </a:endParaRPr>
          </a:p>
        </p:txBody>
      </p:sp>
      <p:pic>
        <p:nvPicPr>
          <p:cNvPr id="193" name="Shape 193"/>
          <p:cNvPicPr preferRelativeResize="0"/>
          <p:nvPr/>
        </p:nvPicPr>
        <p:blipFill>
          <a:blip r:embed="rId6">
            <a:alphaModFix/>
          </a:blip>
          <a:stretch>
            <a:fillRect/>
          </a:stretch>
        </p:blipFill>
        <p:spPr>
          <a:xfrm>
            <a:off x="3946975" y="1482600"/>
            <a:ext cx="2186679" cy="1972725"/>
          </a:xfrm>
          <a:prstGeom prst="rect">
            <a:avLst/>
          </a:prstGeom>
          <a:noFill/>
          <a:ln>
            <a:noFill/>
          </a:ln>
        </p:spPr>
      </p:pic>
      <p:sp>
        <p:nvSpPr>
          <p:cNvPr id="194" name="Shape 194"/>
          <p:cNvSpPr txBox="1"/>
          <p:nvPr/>
        </p:nvSpPr>
        <p:spPr>
          <a:xfrm>
            <a:off x="6442150" y="2646000"/>
            <a:ext cx="3483900" cy="1029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1800"/>
              <a:t>Source code is available under </a:t>
            </a:r>
            <a:endParaRPr sz="1800"/>
          </a:p>
          <a:p>
            <a:pPr marL="0" lvl="0" indent="0">
              <a:spcBef>
                <a:spcPts val="0"/>
              </a:spcBef>
              <a:spcAft>
                <a:spcPts val="0"/>
              </a:spcAft>
              <a:buNone/>
            </a:pPr>
            <a:r>
              <a:rPr lang="en-GB" sz="1800"/>
              <a:t>https://github.com/flybrainlab</a:t>
            </a:r>
            <a:endParaRPr sz="1800"/>
          </a:p>
        </p:txBody>
      </p:sp>
      <p:pic>
        <p:nvPicPr>
          <p:cNvPr id="195" name="Shape 195"/>
          <p:cNvPicPr preferRelativeResize="0"/>
          <p:nvPr/>
        </p:nvPicPr>
        <p:blipFill>
          <a:blip r:embed="rId7">
            <a:alphaModFix/>
          </a:blip>
          <a:stretch>
            <a:fillRect/>
          </a:stretch>
        </p:blipFill>
        <p:spPr>
          <a:xfrm>
            <a:off x="8735875" y="152412"/>
            <a:ext cx="1192342" cy="5772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845</Words>
  <Application>Microsoft Macintosh PowerPoint</Application>
  <PresentationFormat>Custom</PresentationFormat>
  <Paragraphs>88</Paragraphs>
  <Slides>6</Slides>
  <Notes>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6</vt:i4>
      </vt:variant>
    </vt:vector>
  </HeadingPairs>
  <TitlesOfParts>
    <vt:vector size="11" baseType="lpstr">
      <vt:lpstr>Arial</vt:lpstr>
      <vt:lpstr>Cutive</vt:lpstr>
      <vt:lpstr>Times New Roman</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heerozhou@gmail.com</cp:lastModifiedBy>
  <cp:revision>1</cp:revision>
  <dcterms:modified xsi:type="dcterms:W3CDTF">2018-06-29T16:47:25Z</dcterms:modified>
</cp:coreProperties>
</file>